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8"/>
  </p:notesMasterIdLst>
  <p:sldIdLst>
    <p:sldId id="256" r:id="rId2"/>
    <p:sldId id="301" r:id="rId3"/>
    <p:sldId id="288" r:id="rId4"/>
    <p:sldId id="293" r:id="rId5"/>
    <p:sldId id="297" r:id="rId6"/>
    <p:sldId id="292" r:id="rId7"/>
    <p:sldId id="300" r:id="rId8"/>
    <p:sldId id="290" r:id="rId9"/>
    <p:sldId id="295" r:id="rId10"/>
    <p:sldId id="303" r:id="rId11"/>
    <p:sldId id="302" r:id="rId12"/>
    <p:sldId id="299" r:id="rId13"/>
    <p:sldId id="275" r:id="rId14"/>
    <p:sldId id="298" r:id="rId15"/>
    <p:sldId id="280" r:id="rId16"/>
    <p:sldId id="289" r:id="rId1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81" autoAdjust="0"/>
    <p:restoredTop sz="61954" autoAdjust="0"/>
  </p:normalViewPr>
  <p:slideViewPr>
    <p:cSldViewPr>
      <p:cViewPr varScale="1">
        <p:scale>
          <a:sx n="70" d="100"/>
          <a:sy n="70" d="100"/>
        </p:scale>
        <p:origin x="-2274" y="-108"/>
      </p:cViewPr>
      <p:guideLst>
        <p:guide orient="horz" pos="2160"/>
        <p:guide pos="2880"/>
      </p:guideLst>
    </p:cSldViewPr>
  </p:slideViewPr>
  <p:outlineViewPr>
    <p:cViewPr>
      <p:scale>
        <a:sx n="33" d="100"/>
        <a:sy n="33" d="100"/>
      </p:scale>
      <p:origin x="0" y="1056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6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D04CA0-EB0C-40CC-BC01-30927BB6076E}" type="datetimeFigureOut">
              <a:rPr lang="sv-SE" smtClean="0"/>
              <a:pPr/>
              <a:t>2023-02-22</a:t>
            </a:fld>
            <a:endParaRPr lang="sv-SE" dirty="0"/>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0FC55E-A10D-4B64-A200-D37C0657FDA4}" type="slidenum">
              <a:rPr lang="sv-SE" smtClean="0"/>
              <a:pPr/>
              <a:t>‹#›</a:t>
            </a:fld>
            <a:endParaRPr lang="sv-SE"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kern="1200" baseline="0" dirty="0" smtClean="0">
                <a:solidFill>
                  <a:schemeClr val="tx1"/>
                </a:solidFill>
                <a:latin typeface="+mn-lt"/>
                <a:ea typeface="+mn-ea"/>
                <a:cs typeface="+mn-cs"/>
              </a:rPr>
              <a:t>Hej allihopa, jag heter Magnus Andersson och jag ska prata om vikten av att förstå hur våra tankar påverkar oss och jag ska även berätta hur den föråldrade programvaran i våra hjärnor ställer till bekymmer för oss i dagens samhälle.</a:t>
            </a:r>
          </a:p>
          <a:p>
            <a:endParaRPr lang="sv-SE" sz="1200" b="0" u="none" kern="1200" baseline="0" dirty="0" smtClean="0">
              <a:solidFill>
                <a:schemeClr val="tx1"/>
              </a:solidFill>
              <a:latin typeface="+mn-lt"/>
              <a:ea typeface="+mn-ea"/>
              <a:cs typeface="+mn-cs"/>
            </a:endParaRPr>
          </a:p>
          <a:p>
            <a:r>
              <a:rPr lang="sv-SE" sz="1200" b="0" u="none" kern="1200" baseline="0" dirty="0" smtClean="0">
                <a:solidFill>
                  <a:schemeClr val="tx1"/>
                </a:solidFill>
                <a:latin typeface="+mn-lt"/>
                <a:ea typeface="+mn-ea"/>
                <a:cs typeface="+mn-cs"/>
              </a:rPr>
              <a:t>Jag arbetade 30 år som maskiningenjör och mot slutet orsakade jobbet mig en hel del stress. </a:t>
            </a:r>
          </a:p>
          <a:p>
            <a:r>
              <a:rPr lang="sv-SE" sz="1200" b="0" u="none" kern="1200" baseline="0" dirty="0" smtClean="0">
                <a:solidFill>
                  <a:schemeClr val="tx1"/>
                </a:solidFill>
                <a:latin typeface="+mn-lt"/>
                <a:ea typeface="+mn-ea"/>
                <a:cs typeface="+mn-cs"/>
              </a:rPr>
              <a:t>Detta ledde till att jag började intressera mig för hjärnan och hur den påverkar hälsan. </a:t>
            </a:r>
          </a:p>
          <a:p>
            <a:r>
              <a:rPr lang="sv-SE" sz="1200" kern="1200" baseline="0" dirty="0" smtClean="0">
                <a:solidFill>
                  <a:schemeClr val="tx1"/>
                </a:solidFill>
                <a:latin typeface="+mn-lt"/>
                <a:ea typeface="+mn-ea"/>
                <a:cs typeface="+mn-cs"/>
              </a:rPr>
              <a:t>Den kunskapen har hjälpt mig väldigt mycket och därför beslutade jag mig för att sprida den kunskapen vidare.</a:t>
            </a:r>
            <a:endParaRPr lang="sv-SE" sz="1200" b="0" u="none" kern="1200" baseline="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a:p>
            <a:r>
              <a:rPr lang="sv-SE" sz="1200" b="0" i="0" kern="1200" dirty="0" smtClean="0">
                <a:solidFill>
                  <a:schemeClr val="tx1"/>
                </a:solidFill>
                <a:latin typeface="+mn-lt"/>
                <a:ea typeface="+mn-ea"/>
                <a:cs typeface="+mn-cs"/>
              </a:rPr>
              <a:t>Måttlig stress är avgörande för ett hälsosamt liv. Stress hjälper dig att möta dina dagliga utmaningar och motiverar dig att nå dina mål, vilket i slutändan gör dig till en smartare, gladare och friskare person.</a:t>
            </a:r>
          </a:p>
          <a:p>
            <a:r>
              <a:rPr lang="sv-SE" sz="1200" b="0" i="0" kern="1200" baseline="0" dirty="0" smtClean="0">
                <a:solidFill>
                  <a:schemeClr val="tx1"/>
                </a:solidFill>
                <a:latin typeface="+mn-lt"/>
                <a:ea typeface="+mn-ea"/>
                <a:cs typeface="+mn-cs"/>
              </a:rPr>
              <a:t>Men för mycket stress kan uttrycka sig </a:t>
            </a:r>
            <a:r>
              <a:rPr lang="sv-SE" sz="1200" b="0" i="0" kern="1200" baseline="0" dirty="0" err="1" smtClean="0">
                <a:solidFill>
                  <a:schemeClr val="tx1"/>
                </a:solidFill>
                <a:latin typeface="+mn-lt"/>
                <a:ea typeface="+mn-ea"/>
                <a:cs typeface="+mn-cs"/>
              </a:rPr>
              <a:t>t.ex</a:t>
            </a:r>
            <a:r>
              <a:rPr lang="sv-SE" sz="1200" b="0" i="0" kern="1200" baseline="0" dirty="0" smtClean="0">
                <a:solidFill>
                  <a:schemeClr val="tx1"/>
                </a:solidFill>
                <a:latin typeface="+mn-lt"/>
                <a:ea typeface="+mn-ea"/>
                <a:cs typeface="+mn-cs"/>
              </a:rPr>
              <a:t> i magproblem, sömnsvårigheter, ångest eller koncentrationsvårigheter.</a:t>
            </a:r>
          </a:p>
          <a:p>
            <a:endParaRPr lang="sv-SE"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Huvudsyftet med detta föredrag är att förklara hur vi praktiskt kan minska den negativa mentala påverkan som vår hjärna ger upphov till, och för att göra det på ett tydligt sätt, måste jag tyvärr blanda in en del teori om hjärnan. Jag vill öka er förståelsen för hur hjärnan är </a:t>
            </a:r>
            <a:r>
              <a:rPr lang="sv-SE" sz="1200" b="0" u="none" kern="1200" baseline="0" dirty="0" smtClean="0">
                <a:solidFill>
                  <a:schemeClr val="tx1"/>
                </a:solidFill>
                <a:latin typeface="+mn-lt"/>
                <a:ea typeface="+mn-ea"/>
                <a:cs typeface="+mn-cs"/>
              </a:rPr>
              <a:t>programmerad att reagera på olika upplevelser som vi exponeras för</a:t>
            </a:r>
            <a:r>
              <a:rPr lang="sv-SE" sz="1200" u="none" kern="1200" baseline="0" dirty="0" smtClean="0">
                <a:solidFill>
                  <a:schemeClr val="tx1"/>
                </a:solidFill>
                <a:latin typeface="+mn-lt"/>
                <a:ea typeface="+mn-ea"/>
                <a:cs typeface="+mn-cs"/>
              </a:rPr>
              <a:t>.*</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Termen stress förekommer ofta i dagens informationsflöde, men vad är då stress och varför blir vi stressade?  </a:t>
            </a:r>
          </a:p>
          <a:p>
            <a:r>
              <a:rPr lang="sv-SE" sz="1200" kern="1200" baseline="0" dirty="0" smtClean="0">
                <a:solidFill>
                  <a:schemeClr val="tx1"/>
                </a:solidFill>
                <a:latin typeface="+mn-lt"/>
                <a:ea typeface="+mn-ea"/>
                <a:cs typeface="+mn-cs"/>
              </a:rPr>
              <a:t>Kortfattat beror vår stress på att hjärnan genom evolutionen, är programmerad att i första hand hålla oss vid liv och uppmuntra till förökning, och därmed utgör stress *  i grunden en oro för vad som kan hända i framtiden. *</a:t>
            </a:r>
          </a:p>
          <a:p>
            <a:endParaRPr lang="sv-SE" sz="1200" b="0" i="0" kern="1200" baseline="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470FC55E-A10D-4B64-A200-D37C0657FDA4}" type="slidenum">
              <a:rPr lang="sv-SE" smtClean="0"/>
              <a:pPr/>
              <a:t>1</a:t>
            </a:fld>
            <a:endParaRPr lang="sv-S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a:buFont typeface="Arial" charset="0"/>
              <a:buNone/>
            </a:pPr>
            <a:r>
              <a:rPr lang="sv-SE" sz="1200" kern="1200" baseline="0" dirty="0" smtClean="0">
                <a:solidFill>
                  <a:schemeClr val="tx1"/>
                </a:solidFill>
                <a:latin typeface="+mn-lt"/>
                <a:ea typeface="+mn-ea"/>
                <a:cs typeface="+mn-cs"/>
              </a:rPr>
              <a:t>Vår hjärna är anpassad för ett liv på savannen och med de levnadsvillkor som råder </a:t>
            </a:r>
            <a:r>
              <a:rPr lang="sv-SE" sz="1200" kern="1200" baseline="0" dirty="0" smtClean="0">
                <a:solidFill>
                  <a:schemeClr val="tx1"/>
                </a:solidFill>
                <a:latin typeface="+mn-lt"/>
                <a:ea typeface="+mn-ea"/>
                <a:cs typeface="+mn-cs"/>
              </a:rPr>
              <a:t>där.</a:t>
            </a:r>
          </a:p>
          <a:p>
            <a:pPr>
              <a:buFont typeface="Arial" charset="0"/>
              <a:buNone/>
            </a:pPr>
            <a:r>
              <a:rPr lang="sv-SE" sz="1200" kern="1200" baseline="0" dirty="0" smtClean="0">
                <a:solidFill>
                  <a:schemeClr val="tx1"/>
                </a:solidFill>
                <a:latin typeface="+mn-lt"/>
                <a:ea typeface="+mn-ea"/>
                <a:cs typeface="+mn-cs"/>
              </a:rPr>
              <a:t>Inte </a:t>
            </a:r>
            <a:r>
              <a:rPr lang="sv-SE" sz="1200" kern="1200" baseline="0" dirty="0" smtClean="0">
                <a:solidFill>
                  <a:schemeClr val="tx1"/>
                </a:solidFill>
                <a:latin typeface="+mn-lt"/>
                <a:ea typeface="+mn-ea"/>
                <a:cs typeface="+mn-cs"/>
              </a:rPr>
              <a:t>ett stillasittande liv framför en </a:t>
            </a:r>
            <a:r>
              <a:rPr lang="sv-SE" sz="1200" kern="1200" baseline="0" dirty="0" smtClean="0">
                <a:solidFill>
                  <a:schemeClr val="tx1"/>
                </a:solidFill>
                <a:latin typeface="+mn-lt"/>
                <a:ea typeface="+mn-ea"/>
                <a:cs typeface="+mn-cs"/>
              </a:rPr>
              <a:t>dator, där </a:t>
            </a:r>
            <a:r>
              <a:rPr lang="sv-SE" sz="1200" kern="1200" baseline="0" dirty="0" smtClean="0">
                <a:solidFill>
                  <a:schemeClr val="tx1"/>
                </a:solidFill>
                <a:latin typeface="+mn-lt"/>
                <a:ea typeface="+mn-ea"/>
                <a:cs typeface="+mn-cs"/>
              </a:rPr>
              <a:t>vi jämför oss med till synes lyckliga och välbärgade människor i världen</a:t>
            </a:r>
            <a:r>
              <a:rPr lang="sv-SE" sz="1200" kern="1200" baseline="0" dirty="0" smtClean="0">
                <a:solidFill>
                  <a:schemeClr val="tx1"/>
                </a:solidFill>
                <a:latin typeface="+mn-lt"/>
                <a:ea typeface="+mn-ea"/>
                <a:cs typeface="+mn-cs"/>
              </a:rPr>
              <a:t>.*</a:t>
            </a:r>
          </a:p>
          <a:p>
            <a:pPr>
              <a:buFont typeface="Arial" charset="0"/>
              <a:buNone/>
            </a:pPr>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En programdel i hjärnan har forskare döpt till: Standardnätverket. Dess uppgift är att säkra din plats i gruppen. </a:t>
            </a:r>
          </a:p>
          <a:p>
            <a:r>
              <a:rPr lang="sv-SE" sz="1200" kern="1200" baseline="0" dirty="0" smtClean="0">
                <a:solidFill>
                  <a:schemeClr val="tx1"/>
                </a:solidFill>
                <a:latin typeface="+mn-lt"/>
                <a:ea typeface="+mn-ea"/>
                <a:cs typeface="+mn-cs"/>
              </a:rPr>
              <a:t>Denna programdel går igång så fort hjärnan har ledig kapacitet och det är alltså den som plågar dig när du är uttråkad under sysslolöshet.</a:t>
            </a:r>
          </a:p>
          <a:p>
            <a:r>
              <a:rPr lang="sv-SE" sz="1200" kern="1200" baseline="0" dirty="0" smtClean="0">
                <a:solidFill>
                  <a:schemeClr val="tx1"/>
                </a:solidFill>
                <a:latin typeface="+mn-lt"/>
                <a:ea typeface="+mn-ea"/>
                <a:cs typeface="+mn-cs"/>
              </a:rPr>
              <a:t>Standardnätverket kallas ibland även för ”bandet som spelas i vårt huvud”. </a:t>
            </a:r>
          </a:p>
          <a:p>
            <a:r>
              <a:rPr lang="sv-SE" sz="1200" kern="1200" baseline="0" dirty="0" smtClean="0">
                <a:solidFill>
                  <a:schemeClr val="tx1"/>
                </a:solidFill>
                <a:latin typeface="+mn-lt"/>
                <a:ea typeface="+mn-ea"/>
                <a:cs typeface="+mn-cs"/>
              </a:rPr>
              <a:t>Den består av en ändlös serie negativa tankar som berättar hur bristfällig du är och hur du borde förbättra dig.</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Hjärnans främsta uppgift ur ett evolutionärt perspektiv, är att hålla dig vid liv. </a:t>
            </a:r>
          </a:p>
          <a:p>
            <a:r>
              <a:rPr lang="sv-SE" sz="1200" kern="1200" baseline="0" dirty="0" smtClean="0">
                <a:solidFill>
                  <a:schemeClr val="tx1"/>
                </a:solidFill>
                <a:latin typeface="+mn-lt"/>
                <a:ea typeface="+mn-ea"/>
                <a:cs typeface="+mn-cs"/>
              </a:rPr>
              <a:t>Den gör allt för att då ska stå på tå och prestera ditt yttersta, samtidigt som den också är programmerad att skydda dig från alla möjliga former av smärta.</a:t>
            </a:r>
          </a:p>
          <a:p>
            <a:r>
              <a:rPr lang="sv-SE" sz="1200" kern="1200" baseline="0" dirty="0" smtClean="0">
                <a:solidFill>
                  <a:schemeClr val="tx1"/>
                </a:solidFill>
                <a:latin typeface="+mn-lt"/>
                <a:ea typeface="+mn-ea"/>
                <a:cs typeface="+mn-cs"/>
              </a:rPr>
              <a:t>Lita därför inte på din hjärna när du får tankar om att du inte duger eller tankar om att du inte borde ge dig på nya äventyr, eftersom din hjärnan överdriver kraftigt allt som den kan uppfattas som en fara. *</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Hjärnan är programmerad att initiera stresshormon när du känner dig ensam. </a:t>
            </a:r>
          </a:p>
          <a:p>
            <a:r>
              <a:rPr lang="sv-SE" sz="1200" kern="1200" baseline="0" dirty="0" smtClean="0">
                <a:solidFill>
                  <a:schemeClr val="tx1"/>
                </a:solidFill>
                <a:latin typeface="+mn-lt"/>
                <a:ea typeface="+mn-ea"/>
                <a:cs typeface="+mn-cs"/>
              </a:rPr>
              <a:t>Att långvarigt känna sig ensam är en större riskfaktor än rökning, alkohol och fetma. *</a:t>
            </a:r>
          </a:p>
          <a:p>
            <a:endParaRPr lang="sv-SE" sz="1200" kern="1200" baseline="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
            </a:r>
            <a:br>
              <a:rPr lang="sv-SE" sz="1200" kern="1200" baseline="0" dirty="0" smtClean="0">
                <a:solidFill>
                  <a:schemeClr val="tx1"/>
                </a:solidFill>
                <a:latin typeface="+mn-lt"/>
                <a:ea typeface="+mn-ea"/>
                <a:cs typeface="+mn-cs"/>
              </a:rPr>
            </a:br>
            <a:endParaRPr lang="sv-SE" sz="1200" kern="1200" baseline="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470FC55E-A10D-4B64-A200-D37C0657FDA4}" type="slidenum">
              <a:rPr lang="sv-SE" smtClean="0"/>
              <a:pPr/>
              <a:t>10</a:t>
            </a:fld>
            <a:endParaRPr lang="sv-S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kern="1200" baseline="0" dirty="0" smtClean="0">
                <a:solidFill>
                  <a:schemeClr val="tx1"/>
                </a:solidFill>
                <a:latin typeface="+mn-lt"/>
                <a:ea typeface="+mn-ea"/>
                <a:cs typeface="+mn-cs"/>
              </a:rPr>
              <a:t>Nu till den viktigaste delen av föredraget. Vad kan man göra för att minska den stress, ångest och oro som tankarna orsakar?</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Här gäller det att ha lite tålamod i början. Hjärnan är i hög grad styrd av vanemönster och dessa tar lite tid att bygga upp, på samma sätt som fula ovanor är svåra att bryta ner. </a:t>
            </a:r>
          </a:p>
          <a:p>
            <a:r>
              <a:rPr lang="sv-SE" sz="1200" kern="1200" baseline="0" dirty="0" smtClean="0">
                <a:solidFill>
                  <a:schemeClr val="tx1"/>
                </a:solidFill>
                <a:latin typeface="+mn-lt"/>
                <a:ea typeface="+mn-ea"/>
                <a:cs typeface="+mn-cs"/>
              </a:rPr>
              <a:t>Första veckorna med ett nytt nyårslöfte är som bekant den mest utmanande perioden. </a:t>
            </a:r>
          </a:p>
          <a:p>
            <a:r>
              <a:rPr lang="sv-SE" sz="1200" kern="1200" baseline="0" dirty="0" smtClean="0">
                <a:solidFill>
                  <a:schemeClr val="tx1"/>
                </a:solidFill>
                <a:latin typeface="+mn-lt"/>
                <a:ea typeface="+mn-ea"/>
                <a:cs typeface="+mn-cs"/>
              </a:rPr>
              <a:t>Men när vanemönstret byggts upp, är det betydligt lättare att nå målet</a:t>
            </a:r>
            <a:r>
              <a:rPr lang="sv-SE" sz="1200" kern="1200" baseline="0" dirty="0" smtClean="0">
                <a:solidFill>
                  <a:schemeClr val="tx1"/>
                </a:solidFill>
                <a:latin typeface="+mn-lt"/>
                <a:ea typeface="+mn-ea"/>
                <a:cs typeface="+mn-cs"/>
              </a:rPr>
              <a:t>.</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Förutom att inte lita på det automatiska flöde av negativa tankar som din hjärna förser dig med, kommer här en lista med tips på aktiviteter som är förankrade i vetenskapliga undersökningar. *</a:t>
            </a:r>
            <a:endParaRPr lang="sv-SE" sz="1200" kern="1200" baseline="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a:p>
            <a:pPr marL="228600" indent="-228600">
              <a:buFont typeface="+mj-lt"/>
              <a:buAutoNum type="alphaLcParenR"/>
            </a:pPr>
            <a:r>
              <a:rPr lang="sv-SE" sz="1200" kern="1200" baseline="0" dirty="0" smtClean="0">
                <a:solidFill>
                  <a:schemeClr val="tx1"/>
                </a:solidFill>
                <a:latin typeface="+mn-lt"/>
                <a:ea typeface="+mn-ea"/>
                <a:cs typeface="+mn-cs"/>
              </a:rPr>
              <a:t>Fundera på vad som brukar göra dig mest glad och prioritera detta. Hit räknas inte aktiviteter såsom tv-tittande eller att skrolla runt på mobiltelefonen eftersom dessa aktiviteter utgör en flykt från </a:t>
            </a:r>
            <a:r>
              <a:rPr lang="sv-SE" sz="1200" kern="1200" baseline="0" dirty="0" smtClean="0">
                <a:solidFill>
                  <a:schemeClr val="tx1"/>
                </a:solidFill>
                <a:latin typeface="+mn-lt"/>
                <a:ea typeface="+mn-ea"/>
                <a:cs typeface="+mn-cs"/>
              </a:rPr>
              <a:t>verkligheten, </a:t>
            </a:r>
            <a:r>
              <a:rPr lang="sv-SE" sz="1200" kern="1200" baseline="0" dirty="0" smtClean="0">
                <a:solidFill>
                  <a:schemeClr val="tx1"/>
                </a:solidFill>
                <a:latin typeface="+mn-lt"/>
                <a:ea typeface="+mn-ea"/>
                <a:cs typeface="+mn-cs"/>
              </a:rPr>
              <a:t>liknande </a:t>
            </a:r>
            <a:r>
              <a:rPr lang="sv-SE" sz="1200" kern="1200" baseline="0" dirty="0" smtClean="0">
                <a:solidFill>
                  <a:schemeClr val="tx1"/>
                </a:solidFill>
                <a:latin typeface="+mn-lt"/>
                <a:ea typeface="+mn-ea"/>
                <a:cs typeface="+mn-cs"/>
              </a:rPr>
              <a:t>konsumtion av </a:t>
            </a:r>
            <a:r>
              <a:rPr lang="sv-SE" sz="1200" kern="1200" baseline="0" dirty="0" smtClean="0">
                <a:solidFill>
                  <a:schemeClr val="tx1"/>
                </a:solidFill>
                <a:latin typeface="+mn-lt"/>
                <a:ea typeface="+mn-ea"/>
                <a:cs typeface="+mn-cs"/>
              </a:rPr>
              <a:t>alkohol </a:t>
            </a:r>
            <a:r>
              <a:rPr lang="sv-SE" sz="1200" kern="1200" baseline="0" dirty="0" smtClean="0">
                <a:solidFill>
                  <a:schemeClr val="tx1"/>
                </a:solidFill>
                <a:latin typeface="+mn-lt"/>
                <a:ea typeface="+mn-ea"/>
                <a:cs typeface="+mn-cs"/>
              </a:rPr>
              <a:t>eller </a:t>
            </a:r>
            <a:r>
              <a:rPr lang="sv-SE" sz="1200" kern="1200" baseline="0" dirty="0" smtClean="0">
                <a:solidFill>
                  <a:schemeClr val="tx1"/>
                </a:solidFill>
                <a:latin typeface="+mn-lt"/>
                <a:ea typeface="+mn-ea"/>
                <a:cs typeface="+mn-cs"/>
              </a:rPr>
              <a:t>tobak.</a:t>
            </a:r>
          </a:p>
          <a:p>
            <a:pPr marL="228600" indent="-228600">
              <a:buFont typeface="+mj-lt"/>
              <a:buNone/>
            </a:pPr>
            <a:r>
              <a:rPr lang="sv-SE" sz="1200" kern="1200" baseline="0" dirty="0" smtClean="0">
                <a:solidFill>
                  <a:schemeClr val="tx1"/>
                </a:solidFill>
                <a:latin typeface="+mn-lt"/>
                <a:ea typeface="+mn-ea"/>
                <a:cs typeface="+mn-cs"/>
              </a:rPr>
              <a:t>I vår kultur har det länge ansetts som dåligt att tänka på sina egna behov framför andras, men detta bör brytas. Du blir då dessutom en betydligt större tillgång till dina medmänniskor om du själv är i balans.</a:t>
            </a:r>
          </a:p>
          <a:p>
            <a:pPr marL="228600" indent="-228600">
              <a:buFont typeface="+mj-lt"/>
              <a:buNone/>
            </a:pPr>
            <a:r>
              <a:rPr lang="sv-SE" sz="1200" kern="1200" baseline="0" dirty="0" smtClean="0">
                <a:solidFill>
                  <a:schemeClr val="tx1"/>
                </a:solidFill>
                <a:latin typeface="+mn-lt"/>
                <a:ea typeface="+mn-ea"/>
                <a:cs typeface="+mn-cs"/>
              </a:rPr>
              <a:t>Att ha roligt frigör många positiva ämnen i kroppen som ökar immunförsvaret och välbefinnandet.</a:t>
            </a:r>
          </a:p>
          <a:p>
            <a:pPr marL="228600" indent="-228600">
              <a:buFont typeface="+mj-lt"/>
              <a:buNone/>
            </a:pPr>
            <a:r>
              <a:rPr lang="sv-SE" sz="1200" kern="1200" baseline="0" dirty="0" smtClean="0">
                <a:solidFill>
                  <a:schemeClr val="tx1"/>
                </a:solidFill>
                <a:latin typeface="+mn-lt"/>
                <a:ea typeface="+mn-ea"/>
                <a:cs typeface="+mn-cs"/>
              </a:rPr>
              <a:t>Stunder med äkta glädje består </a:t>
            </a:r>
            <a:r>
              <a:rPr lang="sv-SE" sz="1200" b="0" kern="1200" baseline="0" dirty="0" smtClean="0">
                <a:solidFill>
                  <a:schemeClr val="tx1"/>
                </a:solidFill>
                <a:latin typeface="+mn-lt"/>
                <a:ea typeface="+mn-ea"/>
                <a:cs typeface="+mn-cs"/>
              </a:rPr>
              <a:t>av</a:t>
            </a:r>
            <a:r>
              <a:rPr lang="sv-SE" sz="1200" b="0" kern="1200" baseline="0" dirty="0" smtClean="0">
                <a:solidFill>
                  <a:schemeClr val="tx1"/>
                </a:solidFill>
                <a:latin typeface="+mn-lt"/>
                <a:ea typeface="+mn-ea"/>
                <a:cs typeface="+mn-cs"/>
              </a:rPr>
              <a:t>: *</a:t>
            </a:r>
            <a:endParaRPr lang="sv-SE" sz="1200" b="0" kern="1200" baseline="0" dirty="0" smtClean="0">
              <a:solidFill>
                <a:schemeClr val="tx1"/>
              </a:solidFill>
              <a:latin typeface="+mn-lt"/>
              <a:ea typeface="+mn-ea"/>
              <a:cs typeface="+mn-cs"/>
            </a:endParaRPr>
          </a:p>
          <a:p>
            <a:pPr marL="228600" indent="-228600">
              <a:buFont typeface="+mj-lt"/>
              <a:buNone/>
            </a:pPr>
            <a:r>
              <a:rPr lang="sv-SE" sz="1200" kern="1200" baseline="0" dirty="0" smtClean="0">
                <a:solidFill>
                  <a:schemeClr val="tx1"/>
                </a:solidFill>
                <a:latin typeface="+mn-lt"/>
                <a:ea typeface="+mn-ea"/>
                <a:cs typeface="+mn-cs"/>
              </a:rPr>
              <a:t>Lekfullheten betyder att inte ta det så allvarligt, släppa kulturella mönster och bara följa sitt hjärta</a:t>
            </a:r>
          </a:p>
          <a:p>
            <a:pPr marL="228600" indent="-228600">
              <a:buFont typeface="+mj-lt"/>
              <a:buNone/>
            </a:pPr>
            <a:r>
              <a:rPr lang="sv-SE" sz="1200" kern="1200" baseline="0" dirty="0" smtClean="0">
                <a:solidFill>
                  <a:schemeClr val="tx1"/>
                </a:solidFill>
                <a:latin typeface="+mn-lt"/>
                <a:ea typeface="+mn-ea"/>
                <a:cs typeface="+mn-cs"/>
              </a:rPr>
              <a:t>Samhörighetens vanligaste betydelse är kopplat till andra människor. Det blir oftast roligast om man är fler. Men samhörighet kan också betyda koppling till naturen eller djur.</a:t>
            </a:r>
          </a:p>
          <a:p>
            <a:pPr marL="228600" indent="-228600">
              <a:buFont typeface="+mj-lt"/>
              <a:buNone/>
            </a:pPr>
            <a:r>
              <a:rPr lang="sv-SE" sz="1200" kern="1200" baseline="0" dirty="0" smtClean="0">
                <a:solidFill>
                  <a:schemeClr val="tx1"/>
                </a:solidFill>
                <a:latin typeface="+mn-lt"/>
                <a:ea typeface="+mn-ea"/>
                <a:cs typeface="+mn-cs"/>
              </a:rPr>
              <a:t>Flow har inget bra svenskt ord ännu, men är den känslan när tid och rum försvinner och man är uppslukad av aktiviteten</a:t>
            </a:r>
            <a:r>
              <a:rPr lang="sv-SE" sz="1200" kern="1200" baseline="0" dirty="0" smtClean="0">
                <a:solidFill>
                  <a:schemeClr val="tx1"/>
                </a:solidFill>
                <a:latin typeface="+mn-lt"/>
                <a:ea typeface="+mn-ea"/>
                <a:cs typeface="+mn-cs"/>
              </a:rPr>
              <a:t>. *</a:t>
            </a:r>
            <a:endParaRPr lang="sv-SE" sz="1200" kern="1200" baseline="0" dirty="0" smtClean="0">
              <a:solidFill>
                <a:schemeClr val="tx1"/>
              </a:solidFill>
              <a:latin typeface="+mn-lt"/>
              <a:ea typeface="+mn-ea"/>
              <a:cs typeface="+mn-cs"/>
            </a:endParaRPr>
          </a:p>
          <a:p>
            <a:pPr marL="228600" indent="-228600">
              <a:buFont typeface="+mj-lt"/>
              <a:buAutoNum type="alphaLcParenR" startAt="2"/>
            </a:pPr>
            <a:r>
              <a:rPr lang="sv-SE" sz="1200" kern="1200" baseline="0" dirty="0" smtClean="0">
                <a:solidFill>
                  <a:schemeClr val="tx1"/>
                </a:solidFill>
                <a:latin typeface="+mn-lt"/>
                <a:ea typeface="+mn-ea"/>
                <a:cs typeface="+mn-cs"/>
              </a:rPr>
              <a:t>Vi är programmerade att vara i rörelse för att historiskt öka våra chanser till överlevnad. Om vi är stillasittande för länge, utsöndras stresshormon som en påminnelse att vi bör aktivera oss</a:t>
            </a:r>
            <a:r>
              <a:rPr lang="sv-SE" sz="1200" kern="1200" baseline="0" dirty="0" smtClean="0">
                <a:solidFill>
                  <a:schemeClr val="tx1"/>
                </a:solidFill>
                <a:latin typeface="+mn-lt"/>
                <a:ea typeface="+mn-ea"/>
                <a:cs typeface="+mn-cs"/>
              </a:rPr>
              <a:t>. *</a:t>
            </a:r>
            <a:endParaRPr lang="sv-SE" sz="1200" kern="1200" baseline="0" dirty="0" smtClean="0">
              <a:solidFill>
                <a:schemeClr val="tx1"/>
              </a:solidFill>
              <a:latin typeface="+mn-lt"/>
              <a:ea typeface="+mn-ea"/>
              <a:cs typeface="+mn-cs"/>
            </a:endParaRPr>
          </a:p>
          <a:p>
            <a:pPr marL="228600" indent="-228600">
              <a:buFont typeface="+mj-lt"/>
              <a:buAutoNum type="alphaLcParenR" startAt="2"/>
            </a:pPr>
            <a:r>
              <a:rPr lang="sv-SE" sz="1200" kern="1200" baseline="0" dirty="0" smtClean="0">
                <a:solidFill>
                  <a:schemeClr val="tx1"/>
                </a:solidFill>
                <a:latin typeface="+mn-lt"/>
                <a:ea typeface="+mn-ea"/>
                <a:cs typeface="+mn-cs"/>
              </a:rPr>
              <a:t>Naturupplevelser har visat sig vara mycket positiva för vårt välbefinnande. Idag ordineras det t o m i vissa kulturer att vistas i naturen, för att komma tillrätta med stressrelaterade problem</a:t>
            </a:r>
            <a:r>
              <a:rPr lang="sv-SE" sz="1200" kern="1200" baseline="0" dirty="0" smtClean="0">
                <a:solidFill>
                  <a:schemeClr val="tx1"/>
                </a:solidFill>
                <a:latin typeface="+mn-lt"/>
                <a:ea typeface="+mn-ea"/>
                <a:cs typeface="+mn-cs"/>
              </a:rPr>
              <a:t>. *</a:t>
            </a:r>
            <a:endParaRPr lang="sv-SE" sz="1200" kern="1200" baseline="0" dirty="0" smtClean="0">
              <a:solidFill>
                <a:schemeClr val="tx1"/>
              </a:solidFill>
              <a:latin typeface="+mn-lt"/>
              <a:ea typeface="+mn-ea"/>
              <a:cs typeface="+mn-cs"/>
            </a:endParaRPr>
          </a:p>
          <a:p>
            <a:pPr marL="228600" indent="-228600">
              <a:buFont typeface="+mj-lt"/>
              <a:buAutoNum type="alphaLcParenR" startAt="2"/>
            </a:pPr>
            <a:r>
              <a:rPr lang="sv-SE" sz="1200" kern="1200" baseline="0" dirty="0" smtClean="0">
                <a:solidFill>
                  <a:schemeClr val="tx1"/>
                </a:solidFill>
                <a:latin typeface="+mn-lt"/>
                <a:ea typeface="+mn-ea"/>
                <a:cs typeface="+mn-cs"/>
              </a:rPr>
              <a:t>Som jag nämnt tidigare så är det av yttersta vikt för hälsan, att inte uppleva känsla av ensamhet under längre perioder. Detta är t o m skadligare än kraftig övervikt, tobak och alkohol</a:t>
            </a:r>
            <a:r>
              <a:rPr lang="sv-SE" sz="1200" kern="1200" baseline="0" dirty="0" smtClean="0">
                <a:solidFill>
                  <a:schemeClr val="tx1"/>
                </a:solidFill>
                <a:latin typeface="+mn-lt"/>
                <a:ea typeface="+mn-ea"/>
                <a:cs typeface="+mn-cs"/>
              </a:rPr>
              <a:t>. *</a:t>
            </a:r>
            <a:endParaRPr lang="sv-SE" sz="1200" kern="1200" baseline="0" dirty="0" smtClean="0">
              <a:solidFill>
                <a:schemeClr val="tx1"/>
              </a:solidFill>
              <a:latin typeface="+mn-lt"/>
              <a:ea typeface="+mn-ea"/>
              <a:cs typeface="+mn-cs"/>
            </a:endParaRPr>
          </a:p>
          <a:p>
            <a:pPr marL="228600" indent="-228600">
              <a:buFont typeface="+mj-lt"/>
              <a:buAutoNum type="alphaLcParenR" startAt="2"/>
            </a:pPr>
            <a:r>
              <a:rPr lang="sv-SE" sz="1200" kern="1200" baseline="0" dirty="0" smtClean="0">
                <a:solidFill>
                  <a:schemeClr val="tx1"/>
                </a:solidFill>
                <a:latin typeface="+mn-lt"/>
                <a:ea typeface="+mn-ea"/>
                <a:cs typeface="+mn-cs"/>
              </a:rPr>
              <a:t>Mat och sömn är basen i ett sunt och harmoniskt liv. Försök att prioritera detta</a:t>
            </a:r>
            <a:r>
              <a:rPr lang="sv-SE" sz="1200" kern="1200" baseline="0" dirty="0" smtClean="0">
                <a:solidFill>
                  <a:schemeClr val="tx1"/>
                </a:solidFill>
                <a:latin typeface="+mn-lt"/>
                <a:ea typeface="+mn-ea"/>
                <a:cs typeface="+mn-cs"/>
              </a:rPr>
              <a:t>. *</a:t>
            </a:r>
            <a:endParaRPr lang="sv-SE" sz="1200" kern="1200" baseline="0" dirty="0" smtClean="0">
              <a:solidFill>
                <a:schemeClr val="tx1"/>
              </a:solidFill>
              <a:latin typeface="+mn-lt"/>
              <a:ea typeface="+mn-ea"/>
              <a:cs typeface="+mn-cs"/>
            </a:endParaRPr>
          </a:p>
          <a:p>
            <a:pPr marL="228600" indent="-228600">
              <a:buFont typeface="+mj-lt"/>
              <a:buAutoNum type="alphaLcParenR" startAt="2"/>
            </a:pPr>
            <a:r>
              <a:rPr lang="sv-SE" sz="1200" kern="1200" baseline="0" dirty="0" smtClean="0">
                <a:solidFill>
                  <a:schemeClr val="tx1"/>
                </a:solidFill>
                <a:latin typeface="+mn-lt"/>
                <a:ea typeface="+mn-ea"/>
                <a:cs typeface="+mn-cs"/>
              </a:rPr>
              <a:t>Med åldern försämras </a:t>
            </a:r>
            <a:r>
              <a:rPr lang="sv-SE" sz="1200" kern="1200" baseline="0" dirty="0" err="1" smtClean="0">
                <a:solidFill>
                  <a:schemeClr val="tx1"/>
                </a:solidFill>
                <a:latin typeface="+mn-lt"/>
                <a:ea typeface="+mn-ea"/>
                <a:cs typeface="+mn-cs"/>
              </a:rPr>
              <a:t>t.ex</a:t>
            </a:r>
            <a:r>
              <a:rPr lang="sv-SE" sz="1200" kern="1200" baseline="0" dirty="0" smtClean="0">
                <a:solidFill>
                  <a:schemeClr val="tx1"/>
                </a:solidFill>
                <a:latin typeface="+mn-lt"/>
                <a:ea typeface="+mn-ea"/>
                <a:cs typeface="+mn-cs"/>
              </a:rPr>
              <a:t> motoriken. Det är ett öde vi alla blir påverkade av för eller senare. Förhoppningen att jag skulle kunna gå lika obehindrat som förra sommaren har grusats. Jag blir arg och ledsen. Jag grubblar mycket över hur det kunde ha varit om inte mina ben hade svikit mig. Men det blir som bekant inte bättre av att vara arg och bitter. Att göra motstånd till något som inte går att ändra på, är att göra situationen än värre. Ju mer motstånd desto större lidande. </a:t>
            </a:r>
            <a:r>
              <a:rPr lang="sv-SE" sz="1200" kern="1200" baseline="0" dirty="0" smtClean="0">
                <a:solidFill>
                  <a:schemeClr val="tx1"/>
                </a:solidFill>
                <a:latin typeface="+mn-lt"/>
                <a:ea typeface="+mn-ea"/>
                <a:cs typeface="+mn-cs"/>
              </a:rPr>
              <a:t>*</a:t>
            </a:r>
            <a:endParaRPr lang="sv-SE" sz="1200"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470FC55E-A10D-4B64-A200-D37C0657FDA4}" type="slidenum">
              <a:rPr lang="sv-SE" smtClean="0"/>
              <a:pPr/>
              <a:t>11</a:t>
            </a:fld>
            <a:endParaRPr lang="sv-S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kern="1200" baseline="0" dirty="0" smtClean="0">
                <a:solidFill>
                  <a:schemeClr val="tx1"/>
                </a:solidFill>
                <a:latin typeface="+mn-lt"/>
                <a:ea typeface="+mn-ea"/>
                <a:cs typeface="+mn-cs"/>
              </a:rPr>
              <a:t>När man upplever stunder av stress eller kraftig oro, så finns det övningar som relativt snabbt och effektivt minskar denna känsla, och om man gör dessa övningar ofta, kommer detta även att minska din framtida stress</a:t>
            </a:r>
            <a:r>
              <a:rPr lang="sv-SE" sz="1200" kern="1200" baseline="0" dirty="0" smtClean="0">
                <a:solidFill>
                  <a:schemeClr val="tx1"/>
                </a:solidFill>
                <a:latin typeface="+mn-lt"/>
                <a:ea typeface="+mn-ea"/>
                <a:cs typeface="+mn-cs"/>
              </a:rPr>
              <a:t>. *</a:t>
            </a:r>
            <a:endParaRPr lang="sv-SE" sz="1200" kern="1200" baseline="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Ett av hjärnans delprogram, består av två motsatta system: Det ena sätts igång när vi blir rädda och kroppen därför förbereder oss för kamp eller flykt, </a:t>
            </a:r>
            <a:r>
              <a:rPr lang="sv-SE" sz="1200" kern="1200" baseline="0" dirty="0" err="1" smtClean="0">
                <a:solidFill>
                  <a:schemeClr val="tx1"/>
                </a:solidFill>
                <a:latin typeface="+mn-lt"/>
                <a:ea typeface="+mn-ea"/>
                <a:cs typeface="+mn-cs"/>
              </a:rPr>
              <a:t>dvs</a:t>
            </a:r>
            <a:r>
              <a:rPr lang="sv-SE" sz="1200" kern="1200" baseline="0" dirty="0" smtClean="0">
                <a:solidFill>
                  <a:schemeClr val="tx1"/>
                </a:solidFill>
                <a:latin typeface="+mn-lt"/>
                <a:ea typeface="+mn-ea"/>
                <a:cs typeface="+mn-cs"/>
              </a:rPr>
              <a:t> vi ett system som gör att vi känner stress,  Dess motsatta system sätts igång när vi känner oss lugna och trygga.</a:t>
            </a:r>
          </a:p>
          <a:p>
            <a:r>
              <a:rPr lang="sv-SE" sz="1200" kern="1200" baseline="0" dirty="0" smtClean="0">
                <a:solidFill>
                  <a:schemeClr val="tx1"/>
                </a:solidFill>
                <a:latin typeface="+mn-lt"/>
                <a:ea typeface="+mn-ea"/>
                <a:cs typeface="+mn-cs"/>
              </a:rPr>
              <a:t>Detta kan vi använda oss av när vi upplever stress och oro i hemmet. Vi kan nämligen ”lura” hjärnan genom visst agerande och få den att tro att allt är</a:t>
            </a:r>
            <a:r>
              <a:rPr lang="sv-SE" sz="1200" b="1" kern="1200" baseline="0" dirty="0" smtClean="0">
                <a:solidFill>
                  <a:schemeClr val="tx1"/>
                </a:solidFill>
                <a:latin typeface="+mn-lt"/>
                <a:ea typeface="+mn-ea"/>
                <a:cs typeface="+mn-cs"/>
              </a:rPr>
              <a:t> </a:t>
            </a:r>
            <a:r>
              <a:rPr lang="sv-SE" sz="1200" b="0" kern="1200" baseline="0" dirty="0" smtClean="0">
                <a:solidFill>
                  <a:schemeClr val="tx1"/>
                </a:solidFill>
                <a:latin typeface="+mn-lt"/>
                <a:ea typeface="+mn-ea"/>
                <a:cs typeface="+mn-cs"/>
              </a:rPr>
              <a:t>lugnt.  Man pratar här om kroppens trygghetssystem</a:t>
            </a:r>
            <a:r>
              <a:rPr lang="sv-SE" sz="1200" b="0" kern="1200" baseline="0" dirty="0" smtClean="0">
                <a:solidFill>
                  <a:schemeClr val="tx1"/>
                </a:solidFill>
                <a:latin typeface="+mn-lt"/>
                <a:ea typeface="+mn-ea"/>
                <a:cs typeface="+mn-cs"/>
              </a:rPr>
              <a:t>.  *</a:t>
            </a:r>
            <a:endParaRPr lang="sv-SE" sz="1200" b="0" kern="1200" baseline="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När hjärnan signalerar fara och förbereder kroppen för kamp eller flykt, resulterar det </a:t>
            </a:r>
            <a:r>
              <a:rPr lang="sv-SE" sz="1200" kern="1200" baseline="0" dirty="0" err="1" smtClean="0">
                <a:solidFill>
                  <a:schemeClr val="tx1"/>
                </a:solidFill>
                <a:latin typeface="+mn-lt"/>
                <a:ea typeface="+mn-ea"/>
                <a:cs typeface="+mn-cs"/>
              </a:rPr>
              <a:t>bl.a</a:t>
            </a:r>
            <a:r>
              <a:rPr lang="sv-SE" sz="1200" kern="1200" baseline="0" dirty="0" smtClean="0">
                <a:solidFill>
                  <a:schemeClr val="tx1"/>
                </a:solidFill>
                <a:latin typeface="+mn-lt"/>
                <a:ea typeface="+mn-ea"/>
                <a:cs typeface="+mn-cs"/>
              </a:rPr>
              <a:t> i att pulsen ökar och andningen blir snabbare och ytligare. Vi börjar andas högt uppe i bröstet för att underlätta en eventuell flykt.</a:t>
            </a:r>
          </a:p>
          <a:p>
            <a:r>
              <a:rPr lang="sv-SE" sz="1200" kern="1200" baseline="0" dirty="0" smtClean="0">
                <a:solidFill>
                  <a:schemeClr val="tx1"/>
                </a:solidFill>
                <a:latin typeface="+mn-lt"/>
                <a:ea typeface="+mn-ea"/>
                <a:cs typeface="+mn-cs"/>
              </a:rPr>
              <a:t>Om vi då fokuserar på att ta långa djupa andetag istället, så tolkar hjärnan detta som att det inte är någon fara och kroppen avbryter därför utsöndringen av stresshormon. Vi blir så småningom lugna. Men det är viktigt att bibehålla fokuset på lugna djupa andetag, då detta hindra oss från att fortsätta tänka oroande tankar om </a:t>
            </a:r>
            <a:r>
              <a:rPr lang="sv-SE" sz="1200" b="0" kern="1200" baseline="0" dirty="0" smtClean="0">
                <a:solidFill>
                  <a:schemeClr val="tx1"/>
                </a:solidFill>
                <a:latin typeface="+mn-lt"/>
                <a:ea typeface="+mn-ea"/>
                <a:cs typeface="+mn-cs"/>
              </a:rPr>
              <a:t>framtiden</a:t>
            </a:r>
            <a:r>
              <a:rPr lang="sv-SE" sz="1200" b="0" kern="1200" baseline="0" dirty="0" smtClean="0">
                <a:solidFill>
                  <a:schemeClr val="tx1"/>
                </a:solidFill>
                <a:latin typeface="+mn-lt"/>
                <a:ea typeface="+mn-ea"/>
                <a:cs typeface="+mn-cs"/>
              </a:rPr>
              <a:t>. *</a:t>
            </a:r>
            <a:endParaRPr lang="sv-SE" sz="1200" b="0" kern="1200" baseline="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Man kan även påverka utsöndringen av ”</a:t>
            </a:r>
            <a:r>
              <a:rPr lang="sv-SE" sz="1200" kern="1200" baseline="0" dirty="0" err="1" smtClean="0">
                <a:solidFill>
                  <a:schemeClr val="tx1"/>
                </a:solidFill>
                <a:latin typeface="+mn-lt"/>
                <a:ea typeface="+mn-ea"/>
                <a:cs typeface="+mn-cs"/>
              </a:rPr>
              <a:t>må-bra-hormonet</a:t>
            </a:r>
            <a:r>
              <a:rPr lang="sv-SE" sz="1200" kern="1200" baseline="0" dirty="0" smtClean="0">
                <a:solidFill>
                  <a:schemeClr val="tx1"/>
                </a:solidFill>
                <a:latin typeface="+mn-lt"/>
                <a:ea typeface="+mn-ea"/>
                <a:cs typeface="+mn-cs"/>
              </a:rPr>
              <a:t>” </a:t>
            </a:r>
            <a:r>
              <a:rPr lang="sv-SE" sz="1200" kern="1200" baseline="0" dirty="0" err="1" smtClean="0">
                <a:solidFill>
                  <a:schemeClr val="tx1"/>
                </a:solidFill>
                <a:latin typeface="+mn-lt"/>
                <a:ea typeface="+mn-ea"/>
                <a:cs typeface="+mn-cs"/>
              </a:rPr>
              <a:t>Oxytocin</a:t>
            </a:r>
            <a:r>
              <a:rPr lang="sv-SE" sz="1200" kern="1200" baseline="0" dirty="0" smtClean="0">
                <a:solidFill>
                  <a:schemeClr val="tx1"/>
                </a:solidFill>
                <a:latin typeface="+mn-lt"/>
                <a:ea typeface="+mn-ea"/>
                <a:cs typeface="+mn-cs"/>
              </a:rPr>
              <a:t>, genom att lägga armarna i kors och stryka armarna från axlar och ner längs överarmarna och upp </a:t>
            </a:r>
            <a:r>
              <a:rPr lang="sv-SE" sz="1200" b="0" kern="1200" baseline="0" dirty="0" smtClean="0">
                <a:solidFill>
                  <a:schemeClr val="tx1"/>
                </a:solidFill>
                <a:latin typeface="+mn-lt"/>
                <a:ea typeface="+mn-ea"/>
                <a:cs typeface="+mn-cs"/>
              </a:rPr>
              <a:t>igen. *</a:t>
            </a:r>
            <a:endParaRPr lang="sv-SE" sz="1200" b="0" kern="1200" baseline="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Istället för att fokusera på lugna djupa andetag, kan man fokusera på vad man vill, så länge som det kan upplevas med de 5 sinnena och därmed är kopplat till upplevelser i stunden och inte fantasier om då- </a:t>
            </a:r>
            <a:r>
              <a:rPr lang="sv-SE" sz="1200" b="0" kern="1200" baseline="0" dirty="0" smtClean="0">
                <a:solidFill>
                  <a:schemeClr val="tx1"/>
                </a:solidFill>
                <a:latin typeface="+mn-lt"/>
                <a:ea typeface="+mn-ea"/>
                <a:cs typeface="+mn-cs"/>
              </a:rPr>
              <a:t>eller framtid</a:t>
            </a:r>
            <a:r>
              <a:rPr lang="sv-SE" sz="1200" b="0" kern="1200" baseline="0" dirty="0" smtClean="0">
                <a:solidFill>
                  <a:schemeClr val="tx1"/>
                </a:solidFill>
                <a:latin typeface="+mn-lt"/>
                <a:ea typeface="+mn-ea"/>
                <a:cs typeface="+mn-cs"/>
              </a:rPr>
              <a:t>. *</a:t>
            </a:r>
            <a:endParaRPr lang="sv-SE" sz="1200" b="0" kern="1200" baseline="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På samma sätt som att hjärnan inte gör någon skillnad om du eller någon annan kritiserar dig, så kommer dina ord och röstläge om du talar till dig själv, att påverka din </a:t>
            </a:r>
            <a:r>
              <a:rPr lang="sv-SE" sz="1200" b="0" kern="1200" baseline="0" dirty="0" smtClean="0">
                <a:solidFill>
                  <a:schemeClr val="tx1"/>
                </a:solidFill>
                <a:latin typeface="+mn-lt"/>
                <a:ea typeface="+mn-ea"/>
                <a:cs typeface="+mn-cs"/>
              </a:rPr>
              <a:t>sinnesstämning. *</a:t>
            </a:r>
            <a:endParaRPr lang="sv-SE" sz="1200" b="0" kern="1200" baseline="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470FC55E-A10D-4B64-A200-D37C0657FDA4}" type="slidenum">
              <a:rPr lang="sv-SE" smtClean="0"/>
              <a:pPr/>
              <a:t>12</a:t>
            </a:fld>
            <a:endParaRPr lang="sv-S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470FC55E-A10D-4B64-A200-D37C0657FDA4}" type="slidenum">
              <a:rPr lang="sv-SE" smtClean="0"/>
              <a:pPr/>
              <a:t>13</a:t>
            </a:fld>
            <a:endParaRPr lang="sv-S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kern="1200" baseline="0" dirty="0" smtClean="0">
                <a:solidFill>
                  <a:schemeClr val="tx1"/>
                </a:solidFill>
                <a:latin typeface="+mn-lt"/>
                <a:ea typeface="+mn-ea"/>
                <a:cs typeface="+mn-cs"/>
              </a:rPr>
              <a:t>Redan för flera tusen år sedan fanns en förståelse för hur våra tankar påverkar oss.</a:t>
            </a:r>
          </a:p>
        </p:txBody>
      </p:sp>
      <p:sp>
        <p:nvSpPr>
          <p:cNvPr id="4" name="Platshållare för bildnummer 3"/>
          <p:cNvSpPr>
            <a:spLocks noGrp="1"/>
          </p:cNvSpPr>
          <p:nvPr>
            <p:ph type="sldNum" sz="quarter" idx="10"/>
          </p:nvPr>
        </p:nvSpPr>
        <p:spPr/>
        <p:txBody>
          <a:bodyPr/>
          <a:lstStyle/>
          <a:p>
            <a:fld id="{470FC55E-A10D-4B64-A200-D37C0657FDA4}" type="slidenum">
              <a:rPr lang="sv-SE" smtClean="0"/>
              <a:pPr/>
              <a:t>14</a:t>
            </a:fld>
            <a:endParaRPr lang="sv-S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470FC55E-A10D-4B64-A200-D37C0657FDA4}" type="slidenum">
              <a:rPr lang="sv-SE" smtClean="0"/>
              <a:pPr/>
              <a:t>15</a:t>
            </a:fld>
            <a:endParaRPr lang="sv-S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kern="1200" baseline="0" dirty="0" smtClean="0">
                <a:solidFill>
                  <a:schemeClr val="tx1"/>
                </a:solidFill>
                <a:latin typeface="+mn-lt"/>
                <a:ea typeface="+mn-ea"/>
                <a:cs typeface="+mn-cs"/>
              </a:rPr>
              <a:t>MEN, de tankar som påverkar dig mest negativt, är </a:t>
            </a:r>
            <a:r>
              <a:rPr lang="sv-SE" sz="1200" b="1" kern="1200" baseline="0" dirty="0" smtClean="0">
                <a:solidFill>
                  <a:schemeClr val="tx1"/>
                </a:solidFill>
                <a:latin typeface="+mn-lt"/>
                <a:ea typeface="+mn-ea"/>
                <a:cs typeface="+mn-cs"/>
              </a:rPr>
              <a:t>inte</a:t>
            </a:r>
            <a:r>
              <a:rPr lang="sv-SE" sz="1200" kern="1200" baseline="0" dirty="0" smtClean="0">
                <a:solidFill>
                  <a:schemeClr val="tx1"/>
                </a:solidFill>
                <a:latin typeface="+mn-lt"/>
                <a:ea typeface="+mn-ea"/>
                <a:cs typeface="+mn-cs"/>
              </a:rPr>
              <a:t> de tankar som är kopplade till stunden, till nuet. </a:t>
            </a:r>
          </a:p>
          <a:p>
            <a:r>
              <a:rPr lang="sv-SE" sz="1200" kern="1200" baseline="0" dirty="0" err="1" smtClean="0">
                <a:solidFill>
                  <a:schemeClr val="tx1"/>
                </a:solidFill>
                <a:latin typeface="+mn-lt"/>
                <a:ea typeface="+mn-ea"/>
                <a:cs typeface="+mn-cs"/>
              </a:rPr>
              <a:t>Dvs</a:t>
            </a:r>
            <a:r>
              <a:rPr lang="sv-SE" sz="1200" kern="1200" baseline="0" dirty="0" smtClean="0">
                <a:solidFill>
                  <a:schemeClr val="tx1"/>
                </a:solidFill>
                <a:latin typeface="+mn-lt"/>
                <a:ea typeface="+mn-ea"/>
                <a:cs typeface="+mn-cs"/>
              </a:rPr>
              <a:t> de tankar som uppstått när du upplevt något med dina fem sinnen. När du sett något, känt på något, doftat något osv.</a:t>
            </a:r>
          </a:p>
          <a:p>
            <a:r>
              <a:rPr lang="sv-SE" sz="1200" kern="1200" baseline="0" dirty="0" smtClean="0">
                <a:solidFill>
                  <a:schemeClr val="tx1"/>
                </a:solidFill>
                <a:latin typeface="+mn-lt"/>
                <a:ea typeface="+mn-ea"/>
                <a:cs typeface="+mn-cs"/>
              </a:rPr>
              <a:t>Nej, de tankar som ställer till mest lidande och stress, är tankar kopplade till framtiden. </a:t>
            </a:r>
            <a:r>
              <a:rPr lang="sv-SE" sz="1200" kern="1200" baseline="0" dirty="0" err="1" smtClean="0">
                <a:solidFill>
                  <a:schemeClr val="tx1"/>
                </a:solidFill>
                <a:latin typeface="+mn-lt"/>
                <a:ea typeface="+mn-ea"/>
                <a:cs typeface="+mn-cs"/>
              </a:rPr>
              <a:t>Dvs</a:t>
            </a:r>
            <a:r>
              <a:rPr lang="sv-SE" sz="1200" kern="1200" baseline="0" dirty="0" smtClean="0">
                <a:solidFill>
                  <a:schemeClr val="tx1"/>
                </a:solidFill>
                <a:latin typeface="+mn-lt"/>
                <a:ea typeface="+mn-ea"/>
                <a:cs typeface="+mn-cs"/>
              </a:rPr>
              <a:t> tankar om saker vi ännu inte upplevt. Alltså tankar kopplade till spekulationer om framtiden.</a:t>
            </a:r>
          </a:p>
          <a:p>
            <a:r>
              <a:rPr lang="sv-SE" sz="1200" kern="1200" baseline="0" dirty="0" smtClean="0">
                <a:solidFill>
                  <a:schemeClr val="tx1"/>
                </a:solidFill>
                <a:latin typeface="+mn-lt"/>
                <a:ea typeface="+mn-ea"/>
                <a:cs typeface="+mn-cs"/>
              </a:rPr>
              <a:t>Fundera en liten stund och avgör om du tycker att detta stämmer in på dig. Är det framtiden som oroar dig mest eller är det saker som händer just nu?</a:t>
            </a:r>
          </a:p>
          <a:p>
            <a:r>
              <a:rPr lang="sv-SE" sz="1200" kern="1200" baseline="0" dirty="0" smtClean="0">
                <a:solidFill>
                  <a:schemeClr val="tx1"/>
                </a:solidFill>
                <a:latin typeface="+mn-lt"/>
                <a:ea typeface="+mn-ea"/>
                <a:cs typeface="+mn-cs"/>
              </a:rPr>
              <a:t>Många gånger är detta omedvetet, eftersom det man känner är en känsla i nuet och därför gör man inte alltid kopplingen att känslan beror på framtida spekulationer.</a:t>
            </a:r>
          </a:p>
          <a:p>
            <a:r>
              <a:rPr lang="sv-SE" sz="1200" b="1" kern="1200" baseline="0" dirty="0" smtClean="0">
                <a:solidFill>
                  <a:schemeClr val="tx1"/>
                </a:solidFill>
                <a:latin typeface="+mn-lt"/>
                <a:ea typeface="+mn-ea"/>
                <a:cs typeface="+mn-cs"/>
              </a:rPr>
              <a:t>Exempe</a:t>
            </a:r>
            <a:r>
              <a:rPr lang="sv-SE" sz="1200" kern="1200" baseline="0" dirty="0" smtClean="0">
                <a:solidFill>
                  <a:schemeClr val="tx1"/>
                </a:solidFill>
                <a:latin typeface="+mn-lt"/>
                <a:ea typeface="+mn-ea"/>
                <a:cs typeface="+mn-cs"/>
              </a:rPr>
              <a:t>l på tankar om framtiden kan vara:</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470FC55E-A10D-4B64-A200-D37C0657FDA4}" type="slidenum">
              <a:rPr lang="sv-SE" smtClean="0"/>
              <a:pPr/>
              <a:t>16</a:t>
            </a:fld>
            <a:endParaRPr lang="sv-S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Om </a:t>
            </a:r>
            <a:r>
              <a:rPr lang="sv-SE" sz="1200" kern="1200" baseline="0" dirty="0" err="1" smtClean="0">
                <a:solidFill>
                  <a:schemeClr val="tx1"/>
                </a:solidFill>
                <a:latin typeface="+mn-lt"/>
                <a:ea typeface="+mn-ea"/>
                <a:cs typeface="+mn-cs"/>
              </a:rPr>
              <a:t>t.ex</a:t>
            </a:r>
            <a:r>
              <a:rPr lang="sv-SE" sz="1200" kern="1200" baseline="0" dirty="0" smtClean="0">
                <a:solidFill>
                  <a:schemeClr val="tx1"/>
                </a:solidFill>
                <a:latin typeface="+mn-lt"/>
                <a:ea typeface="+mn-ea"/>
                <a:cs typeface="+mn-cs"/>
              </a:rPr>
              <a:t> ett lejon jagar dig, så utgör alltså inte stressen du känner en rädsla för att bli jagad, utan stressen beror på en rädsla för vad lejonet kan göra med dig om det fångar dig. *</a:t>
            </a:r>
          </a:p>
          <a:p>
            <a:r>
              <a:rPr lang="sv-SE" sz="1200" kern="1200" baseline="0" dirty="0" err="1" smtClean="0">
                <a:solidFill>
                  <a:schemeClr val="tx1"/>
                </a:solidFill>
                <a:latin typeface="+mn-lt"/>
                <a:ea typeface="+mn-ea"/>
                <a:cs typeface="+mn-cs"/>
              </a:rPr>
              <a:t>Dvs</a:t>
            </a:r>
            <a:r>
              <a:rPr lang="sv-SE" sz="1200" kern="1200" baseline="0" dirty="0" smtClean="0">
                <a:solidFill>
                  <a:schemeClr val="tx1"/>
                </a:solidFill>
                <a:latin typeface="+mn-lt"/>
                <a:ea typeface="+mn-ea"/>
                <a:cs typeface="+mn-cs"/>
              </a:rPr>
              <a:t> stressen orsakas i grunden av en rädsla för att dö.</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Då är det kanske inte så konstigt att stressen kan upplevas så plågsam, eftersom det är hjärnans tydliga varningssignal för att vi riskerar att dö.</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Här måste jag poängtera att programmet i hjärnan härrör sig från vår tid på savannen och hjärnan reagerar med stress vid minsta tecken på fara. </a:t>
            </a:r>
            <a:r>
              <a:rPr lang="sv-SE" sz="1200" kern="1200" baseline="0" dirty="0" err="1" smtClean="0">
                <a:solidFill>
                  <a:schemeClr val="tx1"/>
                </a:solidFill>
                <a:latin typeface="+mn-lt"/>
                <a:ea typeface="+mn-ea"/>
                <a:cs typeface="+mn-cs"/>
              </a:rPr>
              <a:t>Dvs</a:t>
            </a:r>
            <a:r>
              <a:rPr lang="sv-SE" sz="1200" kern="1200" baseline="0" dirty="0" smtClean="0">
                <a:solidFill>
                  <a:schemeClr val="tx1"/>
                </a:solidFill>
                <a:latin typeface="+mn-lt"/>
                <a:ea typeface="+mn-ea"/>
                <a:cs typeface="+mn-cs"/>
              </a:rPr>
              <a:t> hjärnan är programmerad att ta det säkra före det osäkra.</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Detta betyder alltså att du egentligen inte blir oroad av vetskapen att du har en allvarlig sjukdom, utan stressen kommer av att du inte vet vad sjukdomen kommer att orsaka dig i framtiden. </a:t>
            </a:r>
          </a:p>
          <a:p>
            <a:r>
              <a:rPr lang="sv-SE" sz="1200" kern="1200" baseline="0" dirty="0" smtClean="0">
                <a:solidFill>
                  <a:schemeClr val="tx1"/>
                </a:solidFill>
                <a:latin typeface="+mn-lt"/>
                <a:ea typeface="+mn-ea"/>
                <a:cs typeface="+mn-cs"/>
              </a:rPr>
              <a:t>Visste du att du skulle bli fri från sjukdomen i morgon, skulle denna dag bli en av de lyckligaste i ditt liv. Eller hur?</a:t>
            </a:r>
          </a:p>
          <a:p>
            <a:r>
              <a:rPr lang="sv-SE" sz="1200" kern="1200" baseline="0" dirty="0" smtClean="0">
                <a:solidFill>
                  <a:schemeClr val="tx1"/>
                </a:solidFill>
                <a:latin typeface="+mn-lt"/>
                <a:ea typeface="+mn-ea"/>
                <a:cs typeface="+mn-cs"/>
              </a:rPr>
              <a:t>Stress är som ni vet, ett resultat av vad du tänker. Det kluriga här är att flertalet av dina tankar som orsakar stress, är omedvetna och uppstår </a:t>
            </a:r>
            <a:r>
              <a:rPr lang="sv-SE" sz="1200" b="0" u="none" kern="1200" baseline="0" dirty="0" smtClean="0">
                <a:solidFill>
                  <a:schemeClr val="tx1"/>
                </a:solidFill>
                <a:latin typeface="+mn-lt"/>
                <a:ea typeface="+mn-ea"/>
                <a:cs typeface="+mn-cs"/>
              </a:rPr>
              <a:t>automatiskt</a:t>
            </a:r>
            <a:r>
              <a:rPr lang="sv-SE" sz="1200" u="none" kern="1200" baseline="0" dirty="0" smtClean="0">
                <a:solidFill>
                  <a:schemeClr val="tx1"/>
                </a:solidFill>
                <a:latin typeface="+mn-lt"/>
                <a:ea typeface="+mn-ea"/>
                <a:cs typeface="+mn-cs"/>
              </a:rPr>
              <a:t>.*</a:t>
            </a:r>
          </a:p>
          <a:p>
            <a:endParaRPr lang="sv-SE" sz="1200" kern="1200" baseline="0" dirty="0" smtClean="0">
              <a:solidFill>
                <a:schemeClr val="tx1"/>
              </a:solidFill>
              <a:latin typeface="+mn-lt"/>
              <a:ea typeface="+mn-ea"/>
              <a:cs typeface="+mn-cs"/>
            </a:endParaRPr>
          </a:p>
          <a:p>
            <a:endParaRPr lang="sv-SE" sz="1200" b="0" i="0" kern="1200" baseline="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470FC55E-A10D-4B64-A200-D37C0657FDA4}" type="slidenum">
              <a:rPr lang="sv-SE" smtClean="0"/>
              <a:pPr/>
              <a:t>2</a:t>
            </a:fld>
            <a:endParaRPr lang="sv-S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Just nu kanske du tänker att ”Detta verkar intressant! Jag undrar vad som kommer härnäst.”</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Eller… ”Kan han verkligen något som jag kan ha nytta av?”</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Eller… ”Roligt i alla fall att komma hemifrån en stund och träffa lite folk.”</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Oavsett vad du tänker, så påverkar tanken dig fysiskt i kroppen.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Kan du känna hur dina tankar påverkar din </a:t>
            </a:r>
            <a:r>
              <a:rPr lang="sv-SE" sz="1200" b="0" kern="1200" baseline="0" dirty="0" smtClean="0">
                <a:solidFill>
                  <a:schemeClr val="tx1"/>
                </a:solidFill>
                <a:latin typeface="+mn-lt"/>
                <a:ea typeface="+mn-ea"/>
                <a:cs typeface="+mn-cs"/>
              </a:rPr>
              <a:t>sinnesstämning i denna stund?</a:t>
            </a:r>
            <a:r>
              <a:rPr lang="sv-SE"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Känner du kanske en obehagskänsla när det plötsligt blir tyst i rummet?</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baseline="0" dirty="0" smtClean="0">
                <a:solidFill>
                  <a:schemeClr val="tx1"/>
                </a:solidFill>
                <a:latin typeface="+mn-lt"/>
                <a:ea typeface="+mn-ea"/>
                <a:cs typeface="+mn-cs"/>
              </a:rPr>
              <a:t>Ta en stund</a:t>
            </a:r>
            <a:r>
              <a:rPr lang="sv-SE" sz="1200" b="1" kern="1200" baseline="0" dirty="0" smtClean="0">
                <a:solidFill>
                  <a:schemeClr val="tx1"/>
                </a:solidFill>
                <a:latin typeface="+mn-lt"/>
                <a:ea typeface="+mn-ea"/>
                <a:cs typeface="+mn-cs"/>
              </a:rPr>
              <a:t> </a:t>
            </a:r>
            <a:r>
              <a:rPr lang="sv-SE" sz="1200" kern="1200" baseline="0" dirty="0" smtClean="0">
                <a:solidFill>
                  <a:schemeClr val="tx1"/>
                </a:solidFill>
                <a:latin typeface="+mn-lt"/>
                <a:ea typeface="+mn-ea"/>
                <a:cs typeface="+mn-cs"/>
              </a:rPr>
              <a:t>och fundera över hur dina tankar påverkar dig just nu.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Detta betyder alltså att……*</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470FC55E-A10D-4B64-A200-D37C0657FDA4}" type="slidenum">
              <a:rPr lang="sv-SE" smtClean="0"/>
              <a:pPr/>
              <a:t>3</a:t>
            </a:fld>
            <a:endParaRPr lang="sv-S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kern="1200" baseline="0" dirty="0" smtClean="0">
                <a:solidFill>
                  <a:schemeClr val="tx1"/>
                </a:solidFill>
                <a:latin typeface="+mn-lt"/>
                <a:ea typeface="+mn-ea"/>
                <a:cs typeface="+mn-cs"/>
              </a:rPr>
              <a:t>Om tanken genererar en känsla av rädsla, beror detta på att hjärnan uppfattat innehållet i tanken som ett potentiellt hot och signalerar därför till kroppen att börja utsöndra </a:t>
            </a:r>
            <a:r>
              <a:rPr lang="sv-SE" sz="1200" b="0" kern="1200" baseline="0" dirty="0" smtClean="0">
                <a:solidFill>
                  <a:schemeClr val="tx1"/>
                </a:solidFill>
                <a:latin typeface="+mn-lt"/>
                <a:ea typeface="+mn-ea"/>
                <a:cs typeface="+mn-cs"/>
              </a:rPr>
              <a:t>stresshormon. </a:t>
            </a:r>
          </a:p>
          <a:p>
            <a:r>
              <a:rPr lang="sv-SE" sz="1200" b="0" kern="1200" baseline="0" dirty="0" smtClean="0">
                <a:solidFill>
                  <a:schemeClr val="tx1"/>
                </a:solidFill>
                <a:latin typeface="+mn-lt"/>
                <a:ea typeface="+mn-ea"/>
                <a:cs typeface="+mn-cs"/>
              </a:rPr>
              <a:t>Det är alltså utsöndringen av ämnen i blodet som ger känslan, inte själva tanken. Även om det som sagt är tanken som sätter igång processen.</a:t>
            </a:r>
          </a:p>
          <a:p>
            <a:r>
              <a:rPr lang="sv-SE" sz="1200" kern="1200" baseline="0" dirty="0" smtClean="0">
                <a:solidFill>
                  <a:schemeClr val="tx1"/>
                </a:solidFill>
                <a:latin typeface="+mn-lt"/>
                <a:ea typeface="+mn-ea"/>
                <a:cs typeface="+mn-cs"/>
              </a:rPr>
              <a:t>Tankar som framkallar stress kallas ofta </a:t>
            </a:r>
            <a:r>
              <a:rPr lang="sv-SE" sz="1200" b="0" kern="1200" baseline="0" dirty="0" smtClean="0">
                <a:solidFill>
                  <a:schemeClr val="tx1"/>
                </a:solidFill>
                <a:latin typeface="+mn-lt"/>
                <a:ea typeface="+mn-ea"/>
                <a:cs typeface="+mn-cs"/>
              </a:rPr>
              <a:t>negativa</a:t>
            </a:r>
            <a:r>
              <a:rPr lang="sv-SE" sz="1200" b="1" kern="1200" baseline="0" dirty="0" smtClean="0">
                <a:solidFill>
                  <a:schemeClr val="tx1"/>
                </a:solidFill>
                <a:latin typeface="+mn-lt"/>
                <a:ea typeface="+mn-ea"/>
                <a:cs typeface="+mn-cs"/>
              </a:rPr>
              <a:t> </a:t>
            </a:r>
            <a:r>
              <a:rPr lang="sv-SE" sz="1200" b="0" kern="1200" baseline="0" dirty="0" smtClean="0">
                <a:solidFill>
                  <a:schemeClr val="tx1"/>
                </a:solidFill>
                <a:latin typeface="+mn-lt"/>
                <a:ea typeface="+mn-ea"/>
                <a:cs typeface="+mn-cs"/>
              </a:rPr>
              <a:t>och leder till en mer eller mindre plågsam känsla i kroppen.*</a:t>
            </a:r>
          </a:p>
          <a:p>
            <a:r>
              <a:rPr lang="sv-SE" sz="1200" kern="1200" baseline="0" dirty="0" smtClean="0">
                <a:solidFill>
                  <a:schemeClr val="tx1"/>
                </a:solidFill>
                <a:latin typeface="+mn-lt"/>
                <a:ea typeface="+mn-ea"/>
                <a:cs typeface="+mn-cs"/>
              </a:rPr>
              <a:t>Om tanken gör dig glad eller lugn, så beror det på att hjärnan tolkat tanken som positiv och har därför givit kroppen signal om att utsöndra </a:t>
            </a:r>
            <a:r>
              <a:rPr lang="sv-SE" sz="1200" kern="1200" baseline="0" dirty="0" err="1" smtClean="0">
                <a:solidFill>
                  <a:schemeClr val="tx1"/>
                </a:solidFill>
                <a:latin typeface="+mn-lt"/>
                <a:ea typeface="+mn-ea"/>
                <a:cs typeface="+mn-cs"/>
              </a:rPr>
              <a:t>t.ex</a:t>
            </a:r>
            <a:r>
              <a:rPr lang="sv-SE" sz="1200" kern="1200" baseline="0" dirty="0" smtClean="0">
                <a:solidFill>
                  <a:schemeClr val="tx1"/>
                </a:solidFill>
                <a:latin typeface="+mn-lt"/>
                <a:ea typeface="+mn-ea"/>
                <a:cs typeface="+mn-cs"/>
              </a:rPr>
              <a:t> endorfin eller serotonin i blodet, som ger känslor av välbehag. *</a:t>
            </a:r>
            <a:endParaRPr lang="sv-SE" sz="1200" b="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Det finns såklart även tankar som ger ett relativt neutralt utslag. </a:t>
            </a:r>
          </a:p>
          <a:p>
            <a:r>
              <a:rPr lang="sv-SE" sz="1200" kern="1200" baseline="0" dirty="0" smtClean="0">
                <a:solidFill>
                  <a:schemeClr val="tx1"/>
                </a:solidFill>
                <a:latin typeface="+mn-lt"/>
                <a:ea typeface="+mn-ea"/>
                <a:cs typeface="+mn-cs"/>
              </a:rPr>
              <a:t>Negativa tankar prioriteras av hjärnan eftersom den nedärvda programvarans främsta uppgift, är att hålla dig vid liv. *</a:t>
            </a:r>
          </a:p>
          <a:p>
            <a:r>
              <a:rPr lang="sv-SE" sz="1200" kern="1200" baseline="0" dirty="0" smtClean="0">
                <a:solidFill>
                  <a:schemeClr val="tx1"/>
                </a:solidFill>
                <a:latin typeface="+mn-lt"/>
                <a:ea typeface="+mn-ea"/>
                <a:cs typeface="+mn-cs"/>
              </a:rPr>
              <a:t>Obehagskänslan kopplad till den negativa tanken, är ett sätt för hjärnan att försäkra sig om din uppmärksamhet. Är något plågsamt blir du extra alert.</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Denna process sker så snabbt att man oftast inte hinner uppfatta att det är en tanke som genererat det man känner i kroppen. Dessutom upprepas samma tankar väldigt ofta, vilket medför att vi ignorerar till sist känslan som tanken medfört. Tanken har då fallit in under kategorin vanemönster. Vilket genereras av tankar som upprepats ofta. * </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Notera dock att en negativ känsla sannolikt fortfarande har en negativ inverkan på livskvalitén, även om den ingår i ett vanemönster, och därmed ofta ignoreras.</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Viktigt att notera är att det inte bara är tankar som genererar känslor i kroppen. Känslor uppstår på liknande sätt när något av våra fem sinnen stimuleras. </a:t>
            </a:r>
            <a:r>
              <a:rPr lang="sv-SE" sz="1200" kern="1200" baseline="0" dirty="0" err="1" smtClean="0">
                <a:solidFill>
                  <a:schemeClr val="tx1"/>
                </a:solidFill>
                <a:latin typeface="+mn-lt"/>
                <a:ea typeface="+mn-ea"/>
                <a:cs typeface="+mn-cs"/>
              </a:rPr>
              <a:t>T.ex</a:t>
            </a:r>
            <a:r>
              <a:rPr lang="sv-SE" sz="1200" kern="1200" baseline="0" dirty="0" smtClean="0">
                <a:solidFill>
                  <a:schemeClr val="tx1"/>
                </a:solidFill>
                <a:latin typeface="+mn-lt"/>
                <a:ea typeface="+mn-ea"/>
                <a:cs typeface="+mn-cs"/>
              </a:rPr>
              <a:t> utsöndras belöningshormonet dopamin när vi äter en bit godis eller ”</a:t>
            </a:r>
            <a:r>
              <a:rPr lang="sv-SE" sz="1200" kern="1200" baseline="0" dirty="0" err="1" smtClean="0">
                <a:solidFill>
                  <a:schemeClr val="tx1"/>
                </a:solidFill>
                <a:latin typeface="+mn-lt"/>
                <a:ea typeface="+mn-ea"/>
                <a:cs typeface="+mn-cs"/>
              </a:rPr>
              <a:t>må-bra-hormonet</a:t>
            </a:r>
            <a:r>
              <a:rPr lang="sv-SE" sz="1200" kern="1200" baseline="0" dirty="0" smtClean="0">
                <a:solidFill>
                  <a:schemeClr val="tx1"/>
                </a:solidFill>
                <a:latin typeface="+mn-lt"/>
                <a:ea typeface="+mn-ea"/>
                <a:cs typeface="+mn-cs"/>
              </a:rPr>
              <a:t>” </a:t>
            </a:r>
            <a:r>
              <a:rPr lang="sv-SE" sz="1200" kern="1200" baseline="0" dirty="0" err="1" smtClean="0">
                <a:solidFill>
                  <a:schemeClr val="tx1"/>
                </a:solidFill>
                <a:latin typeface="+mn-lt"/>
                <a:ea typeface="+mn-ea"/>
                <a:cs typeface="+mn-cs"/>
              </a:rPr>
              <a:t>oxytocin</a:t>
            </a:r>
            <a:r>
              <a:rPr lang="sv-SE" sz="1200" kern="1200" baseline="0" dirty="0" smtClean="0">
                <a:solidFill>
                  <a:schemeClr val="tx1"/>
                </a:solidFill>
                <a:latin typeface="+mn-lt"/>
                <a:ea typeface="+mn-ea"/>
                <a:cs typeface="+mn-cs"/>
              </a:rPr>
              <a:t> när vi får en skön kram. Medan när vi skadat oss utsöndras </a:t>
            </a:r>
            <a:r>
              <a:rPr lang="sv-SE" sz="1200" kern="1200" baseline="0" dirty="0" err="1" smtClean="0">
                <a:solidFill>
                  <a:schemeClr val="tx1"/>
                </a:solidFill>
                <a:latin typeface="+mn-lt"/>
                <a:ea typeface="+mn-ea"/>
                <a:cs typeface="+mn-cs"/>
              </a:rPr>
              <a:t>bl.a</a:t>
            </a:r>
            <a:r>
              <a:rPr lang="sv-SE" sz="1200" kern="1200" baseline="0" dirty="0" smtClean="0">
                <a:solidFill>
                  <a:schemeClr val="tx1"/>
                </a:solidFill>
                <a:latin typeface="+mn-lt"/>
                <a:ea typeface="+mn-ea"/>
                <a:cs typeface="+mn-cs"/>
              </a:rPr>
              <a:t> adrenalin som gör oss alerta och redo för kamp. Vissa av dessa känslorna genereras ur tankar kopplade till erfarenheter </a:t>
            </a:r>
            <a:r>
              <a:rPr lang="sv-SE" sz="1200" kern="1200" baseline="0" dirty="0" err="1" smtClean="0">
                <a:solidFill>
                  <a:schemeClr val="tx1"/>
                </a:solidFill>
                <a:latin typeface="+mn-lt"/>
                <a:ea typeface="+mn-ea"/>
                <a:cs typeface="+mn-cs"/>
              </a:rPr>
              <a:t>t.ex</a:t>
            </a:r>
            <a:r>
              <a:rPr lang="sv-SE" sz="1200" kern="1200" baseline="0" dirty="0" smtClean="0">
                <a:solidFill>
                  <a:schemeClr val="tx1"/>
                </a:solidFill>
                <a:latin typeface="+mn-lt"/>
                <a:ea typeface="+mn-ea"/>
                <a:cs typeface="+mn-cs"/>
              </a:rPr>
              <a:t> i det vi ser, men många av dessa känslor är </a:t>
            </a:r>
            <a:r>
              <a:rPr lang="sv-SE" sz="1200" kern="1200" baseline="0" dirty="0" err="1" smtClean="0">
                <a:solidFill>
                  <a:schemeClr val="tx1"/>
                </a:solidFill>
                <a:latin typeface="+mn-lt"/>
                <a:ea typeface="+mn-ea"/>
                <a:cs typeface="+mn-cs"/>
              </a:rPr>
              <a:t>är</a:t>
            </a:r>
            <a:r>
              <a:rPr lang="sv-SE" sz="1200" kern="1200" baseline="0" dirty="0" smtClean="0">
                <a:solidFill>
                  <a:schemeClr val="tx1"/>
                </a:solidFill>
                <a:latin typeface="+mn-lt"/>
                <a:ea typeface="+mn-ea"/>
                <a:cs typeface="+mn-cs"/>
              </a:rPr>
              <a:t> nedärvda </a:t>
            </a:r>
            <a:r>
              <a:rPr lang="sv-SE" sz="1200" kern="1200" baseline="0" dirty="0" err="1" smtClean="0">
                <a:solidFill>
                  <a:schemeClr val="tx1"/>
                </a:solidFill>
                <a:latin typeface="+mn-lt"/>
                <a:ea typeface="+mn-ea"/>
                <a:cs typeface="+mn-cs"/>
              </a:rPr>
              <a:t>responser</a:t>
            </a:r>
            <a:r>
              <a:rPr lang="sv-SE" sz="1200" kern="1200" baseline="0" dirty="0" smtClean="0">
                <a:solidFill>
                  <a:schemeClr val="tx1"/>
                </a:solidFill>
                <a:latin typeface="+mn-lt"/>
                <a:ea typeface="+mn-ea"/>
                <a:cs typeface="+mn-cs"/>
              </a:rPr>
              <a:t> på specifika stimuli.</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Adrenalin och </a:t>
            </a:r>
            <a:r>
              <a:rPr lang="sv-SE" sz="1200" kern="1200" baseline="0" dirty="0" err="1" smtClean="0">
                <a:solidFill>
                  <a:schemeClr val="tx1"/>
                </a:solidFill>
                <a:latin typeface="+mn-lt"/>
                <a:ea typeface="+mn-ea"/>
                <a:cs typeface="+mn-cs"/>
              </a:rPr>
              <a:t>kortesol</a:t>
            </a:r>
            <a:r>
              <a:rPr lang="sv-SE" sz="1200" kern="1200" baseline="0" dirty="0" smtClean="0">
                <a:solidFill>
                  <a:schemeClr val="tx1"/>
                </a:solidFill>
                <a:latin typeface="+mn-lt"/>
                <a:ea typeface="+mn-ea"/>
                <a:cs typeface="+mn-cs"/>
              </a:rPr>
              <a:t> är exempel på stresshormon. Som tidigare nämnts är stresshormoner inte bara en plåga. Det är </a:t>
            </a:r>
            <a:r>
              <a:rPr lang="sv-SE" sz="1200" kern="1200" baseline="0" dirty="0" err="1" smtClean="0">
                <a:solidFill>
                  <a:schemeClr val="tx1"/>
                </a:solidFill>
                <a:latin typeface="+mn-lt"/>
                <a:ea typeface="+mn-ea"/>
                <a:cs typeface="+mn-cs"/>
              </a:rPr>
              <a:t>t.ex</a:t>
            </a:r>
            <a:r>
              <a:rPr lang="sv-SE" sz="1200" kern="1200" baseline="0" dirty="0" smtClean="0">
                <a:solidFill>
                  <a:schemeClr val="tx1"/>
                </a:solidFill>
                <a:latin typeface="+mn-lt"/>
                <a:ea typeface="+mn-ea"/>
                <a:cs typeface="+mn-cs"/>
              </a:rPr>
              <a:t> </a:t>
            </a:r>
            <a:r>
              <a:rPr lang="sv-SE" sz="1200" kern="1200" baseline="0" dirty="0" err="1" smtClean="0">
                <a:solidFill>
                  <a:schemeClr val="tx1"/>
                </a:solidFill>
                <a:latin typeface="+mn-lt"/>
                <a:ea typeface="+mn-ea"/>
                <a:cs typeface="+mn-cs"/>
              </a:rPr>
              <a:t>kortisolet</a:t>
            </a:r>
            <a:r>
              <a:rPr lang="sv-SE" sz="1200" kern="1200" baseline="0" dirty="0" smtClean="0">
                <a:solidFill>
                  <a:schemeClr val="tx1"/>
                </a:solidFill>
                <a:latin typeface="+mn-lt"/>
                <a:ea typeface="+mn-ea"/>
                <a:cs typeface="+mn-cs"/>
              </a:rPr>
              <a:t> som får oss ur sängen på morgonen.</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Det gemensamma för alla hormoner som utsöndras i blodet, är att de ska få oss att reagera på ett för programmet i hjärnan, lämpligt sätt.  Och programmet i hjärnan är alltså främst inriktad på att hålla dig vid liv till varje pris. Därför har hjärnan större fallenhet att låta starta produktion av stresshormon än glädjehormon, för att hålla dig på den säkra sidan….</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Känslor kommer alltså av hjärnans tolkning av det som händer omkring oss, men känslor frambringas även av tankar om det som har varit och tankar om framtiden och det är alltså tankarna om dåtid och framtid som orsakar stress.</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Många av känslorna i kroppen får vi genom hjärnans tolkning av synintryck.*</a:t>
            </a:r>
          </a:p>
          <a:p>
            <a:endParaRPr lang="sv-SE" sz="1200"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470FC55E-A10D-4B64-A200-D37C0657FDA4}" type="slidenum">
              <a:rPr lang="sv-SE" smtClean="0"/>
              <a:pPr/>
              <a:t>4</a:t>
            </a:fld>
            <a:endParaRPr lang="sv-S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De av er som gillar katter får sannolikt en behaglig känsla och ni som inte gillar katter får kanske en obehaglig känsla i kroppen.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Samma sak händer när ni råkar träffa någon person som ni saknat, respektive någon person ni försöker undvika att träffa.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Allt handlar i dessa fall om vad hjärnan gör för bedömning baserat på erfarenhet.</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Vad tror ni att ni får för känsla om ni ser en stor luden spindel?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I fallet med spindlar, kan känslan bero på en nedärvd instinkt snarare än en upplevd erfarenhet.</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MEN det som påverkar dig mest negativt är som jag nämnt, tankar om vad som kan hända i framtiden och för att ni ska få en lite bättre förståelse för det, så måste jag dra lite kort om </a:t>
            </a:r>
            <a:r>
              <a:rPr lang="sv-SE" sz="1200" b="0" kern="1200" baseline="0" dirty="0" smtClean="0">
                <a:solidFill>
                  <a:schemeClr val="tx1"/>
                </a:solidFill>
                <a:latin typeface="+mn-lt"/>
                <a:ea typeface="+mn-ea"/>
                <a:cs typeface="+mn-cs"/>
              </a:rPr>
              <a:t>hjärnans evolution…. *</a:t>
            </a:r>
          </a:p>
        </p:txBody>
      </p:sp>
      <p:sp>
        <p:nvSpPr>
          <p:cNvPr id="4" name="Platshållare för bildnummer 3"/>
          <p:cNvSpPr>
            <a:spLocks noGrp="1"/>
          </p:cNvSpPr>
          <p:nvPr>
            <p:ph type="sldNum" sz="quarter" idx="10"/>
          </p:nvPr>
        </p:nvSpPr>
        <p:spPr/>
        <p:txBody>
          <a:bodyPr/>
          <a:lstStyle/>
          <a:p>
            <a:fld id="{470FC55E-A10D-4B64-A200-D37C0657FDA4}" type="slidenum">
              <a:rPr lang="sv-SE" smtClean="0"/>
              <a:pPr/>
              <a:t>5</a:t>
            </a:fld>
            <a:endParaRPr lang="sv-S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Hjärnan är</a:t>
            </a:r>
            <a:r>
              <a:rPr lang="sv-SE" sz="1200" b="0" kern="1200" baseline="0" dirty="0" smtClean="0">
                <a:solidFill>
                  <a:schemeClr val="tx1"/>
                </a:solidFill>
                <a:latin typeface="+mn-lt"/>
                <a:ea typeface="+mn-ea"/>
                <a:cs typeface="+mn-cs"/>
              </a:rPr>
              <a:t> inte </a:t>
            </a:r>
            <a:r>
              <a:rPr lang="sv-SE" sz="1200" kern="1200" baseline="0" dirty="0" smtClean="0">
                <a:solidFill>
                  <a:schemeClr val="tx1"/>
                </a:solidFill>
                <a:latin typeface="+mn-lt"/>
                <a:ea typeface="+mn-ea"/>
                <a:cs typeface="+mn-cs"/>
              </a:rPr>
              <a:t>programmerad för att vi i första hand ska må bra mentalt, utan all evolution är kopplad till överlevnad och fortplantning.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Programmet i vår hjärna sägs inte ha förändrats på </a:t>
            </a:r>
            <a:r>
              <a:rPr lang="sv-SE" sz="1200" b="0" kern="1200" baseline="0" dirty="0" smtClean="0">
                <a:solidFill>
                  <a:schemeClr val="tx1"/>
                </a:solidFill>
                <a:latin typeface="+mn-lt"/>
                <a:ea typeface="+mn-ea"/>
                <a:cs typeface="+mn-cs"/>
              </a:rPr>
              <a:t>40.000 år</a:t>
            </a:r>
            <a:r>
              <a:rPr lang="sv-SE" sz="1200" kern="1200" baseline="0" dirty="0" smtClean="0">
                <a:solidFill>
                  <a:schemeClr val="tx1"/>
                </a:solidFill>
                <a:latin typeface="+mn-lt"/>
                <a:ea typeface="+mn-ea"/>
                <a:cs typeface="+mn-cs"/>
              </a:rPr>
              <a:t>. * Hjärnan agerar alltså som att vi fortfarande lever som kringvandrande </a:t>
            </a:r>
            <a:r>
              <a:rPr lang="sv-SE" sz="1200" kern="1200" baseline="0" dirty="0" err="1" smtClean="0">
                <a:solidFill>
                  <a:schemeClr val="tx1"/>
                </a:solidFill>
                <a:latin typeface="+mn-lt"/>
                <a:ea typeface="+mn-ea"/>
                <a:cs typeface="+mn-cs"/>
              </a:rPr>
              <a:t>jägare-samlare</a:t>
            </a:r>
            <a:r>
              <a:rPr lang="sv-SE" sz="1200" kern="1200" baseline="0" dirty="0" smtClean="0">
                <a:solidFill>
                  <a:schemeClr val="tx1"/>
                </a:solidFill>
                <a:latin typeface="+mn-lt"/>
                <a:ea typeface="+mn-ea"/>
                <a:cs typeface="+mn-cs"/>
              </a:rPr>
              <a:t>, med utmaningarna som detta utgjorde.</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Ni inser säkert vilken enorm skillnad det är mellan den miljön som vi lever i och den miljön våra förfäder upplevde.</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Som en historisk måttstock kan nämnas att den moderna människan började utvecklas för ca 200.000 år sedan.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Människan har varit </a:t>
            </a:r>
            <a:r>
              <a:rPr lang="sv-SE" sz="1200" kern="1200" baseline="0" dirty="0" err="1" smtClean="0">
                <a:solidFill>
                  <a:schemeClr val="tx1"/>
                </a:solidFill>
                <a:latin typeface="+mn-lt"/>
                <a:ea typeface="+mn-ea"/>
                <a:cs typeface="+mn-cs"/>
              </a:rPr>
              <a:t>jägare-samlare</a:t>
            </a:r>
            <a:r>
              <a:rPr lang="sv-SE" sz="1200" kern="1200" baseline="0" dirty="0" smtClean="0">
                <a:solidFill>
                  <a:schemeClr val="tx1"/>
                </a:solidFill>
                <a:latin typeface="+mn-lt"/>
                <a:ea typeface="+mn-ea"/>
                <a:cs typeface="+mn-cs"/>
              </a:rPr>
              <a:t> under nästan hela utvecklingen.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Det är först under de senaste ca 10.000 åren som människan varit bofast och brukat jorden.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En av de värsta saker man kunde drabbas av under våra förfäders tid på savannen, var att bli </a:t>
            </a:r>
            <a:r>
              <a:rPr lang="sv-SE" sz="1200" b="0" kern="1200" baseline="0" dirty="0" smtClean="0">
                <a:solidFill>
                  <a:schemeClr val="tx1"/>
                </a:solidFill>
                <a:latin typeface="+mn-lt"/>
                <a:ea typeface="+mn-ea"/>
                <a:cs typeface="+mn-cs"/>
              </a:rPr>
              <a:t>utesluten ur gruppen, som följd av </a:t>
            </a:r>
            <a:r>
              <a:rPr lang="sv-SE" sz="1200" kern="1200" baseline="0" dirty="0" smtClean="0">
                <a:solidFill>
                  <a:schemeClr val="tx1"/>
                </a:solidFill>
                <a:latin typeface="+mn-lt"/>
                <a:ea typeface="+mn-ea"/>
                <a:cs typeface="+mn-cs"/>
              </a:rPr>
              <a:t>att man inte levde upp till grundkraven.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En uteslutning var likställt med dödsstraff. Mycket svårt att klara sig utan skyddet av sin stam.</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Hjärnan skickar än idag ut signal om stress när vi befinner oss utanför </a:t>
            </a:r>
            <a:r>
              <a:rPr lang="sv-SE" sz="1200" b="0" kern="1200" baseline="0" dirty="0" smtClean="0">
                <a:solidFill>
                  <a:schemeClr val="tx1"/>
                </a:solidFill>
                <a:latin typeface="+mn-lt"/>
                <a:ea typeface="+mn-ea"/>
                <a:cs typeface="+mn-cs"/>
              </a:rPr>
              <a:t>gruppen. * </a:t>
            </a:r>
          </a:p>
          <a:p>
            <a:r>
              <a:rPr lang="sv-SE" sz="1200" kern="1200" baseline="0" dirty="0" smtClean="0">
                <a:solidFill>
                  <a:schemeClr val="tx1"/>
                </a:solidFill>
                <a:latin typeface="+mn-lt"/>
                <a:ea typeface="+mn-ea"/>
                <a:cs typeface="+mn-cs"/>
              </a:rPr>
              <a:t>Stresshormon utsöndras när vi känner oss ensamma och ”må bra hormon” utsöndras när vi känner oss trygga bland andra människor.</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Känsla av ensamhet är ett av dagens största hälsoproblem. En långvarig känsla av ensamhet kan få allvarliga följder. Allvarligare än både rökning, alkohol och övervikt. Vi är skapta för att vara omgivna av vänner och bekanta. Bristen på detta skapar skadlig stress.</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Om någon av er upplever en period av ångest eller nedstämdhet, kan det vara känslan av ensamhet som är orsaken. Alla kanske inte kände till att dessa känslor är hjärnans förprogrammerade sätt att signalera till oss att söka tillbaka till vår grupp, eftersom gruppens trygghet var livsavgörande för oss under nästan hela människans utveckling.</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Att känna sig ensam får i detta sammanhang inte förväxlas med att vara ensam. Man kan må mycket bra av att vara ensam i perioder. </a:t>
            </a:r>
          </a:p>
          <a:p>
            <a:r>
              <a:rPr lang="sv-SE" sz="1200" kern="1200" baseline="0" dirty="0" smtClean="0">
                <a:solidFill>
                  <a:schemeClr val="tx1"/>
                </a:solidFill>
                <a:latin typeface="+mn-lt"/>
                <a:ea typeface="+mn-ea"/>
                <a:cs typeface="+mn-cs"/>
              </a:rPr>
              <a:t>Det är först när man känner sig ensam som riskfaktorerna ökar. *</a:t>
            </a:r>
          </a:p>
          <a:p>
            <a:endParaRPr lang="sv-SE" sz="1200"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470FC55E-A10D-4B64-A200-D37C0657FDA4}" type="slidenum">
              <a:rPr lang="sv-SE" smtClean="0"/>
              <a:pPr/>
              <a:t>6</a:t>
            </a:fld>
            <a:endParaRPr lang="sv-S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Det finns många stressfaktorer i dagens samhälle som är direkt kopplade till hjärnans föråldrade programvara.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Hierarkiska strukturer uppstod först i samband med att vi blev bofasta och kunde samla resurser på hög.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Idag har sannolikt majoriteten av människor, en längtan efter att bli rik och berömd.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Få har längtan efter att vara en medelsvensson, utan de flesta vill helst ha en status över medel.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sv-SE" sz="1200" kern="1200" baseline="0" dirty="0" smtClean="0">
                <a:solidFill>
                  <a:schemeClr val="tx1"/>
                </a:solidFill>
                <a:latin typeface="+mn-lt"/>
                <a:ea typeface="+mn-ea"/>
                <a:cs typeface="+mn-cs"/>
              </a:rPr>
              <a:t>*  *  * </a:t>
            </a:r>
          </a:p>
          <a:p>
            <a:r>
              <a:rPr lang="sv-SE" sz="1200" kern="1200" baseline="0" dirty="0" smtClean="0">
                <a:solidFill>
                  <a:schemeClr val="tx1"/>
                </a:solidFill>
                <a:latin typeface="+mn-lt"/>
                <a:ea typeface="+mn-ea"/>
                <a:cs typeface="+mn-cs"/>
              </a:rPr>
              <a:t>Dessa tankar är som ni förstår, också nära kopplade till rädslan att inte vara tillräckligt bra för att få stanna i gruppen.</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Att vara tillräckligt bra, har alltså haft en stark påverkan på överlevnad genom vår historia. </a:t>
            </a:r>
          </a:p>
          <a:p>
            <a:r>
              <a:rPr lang="sv-SE" sz="1200" kern="1200" baseline="0" dirty="0" smtClean="0">
                <a:solidFill>
                  <a:schemeClr val="tx1"/>
                </a:solidFill>
                <a:latin typeface="+mn-lt"/>
                <a:ea typeface="+mn-ea"/>
                <a:cs typeface="+mn-cs"/>
              </a:rPr>
              <a:t>De som inte höll måttet utgjorde ett hinder för gruppen och blev uteslutna. </a:t>
            </a:r>
          </a:p>
          <a:p>
            <a:r>
              <a:rPr lang="sv-SE" sz="1200" kern="1200" baseline="0" dirty="0" smtClean="0">
                <a:solidFill>
                  <a:schemeClr val="tx1"/>
                </a:solidFill>
                <a:latin typeface="+mn-lt"/>
                <a:ea typeface="+mn-ea"/>
                <a:cs typeface="+mn-cs"/>
              </a:rPr>
              <a:t>Dessa gick därmed en väldigt osäker framtid till mötes. *</a:t>
            </a:r>
          </a:p>
        </p:txBody>
      </p:sp>
      <p:sp>
        <p:nvSpPr>
          <p:cNvPr id="4" name="Platshållare för bildnummer 3"/>
          <p:cNvSpPr>
            <a:spLocks noGrp="1"/>
          </p:cNvSpPr>
          <p:nvPr>
            <p:ph type="sldNum" sz="quarter" idx="10"/>
          </p:nvPr>
        </p:nvSpPr>
        <p:spPr/>
        <p:txBody>
          <a:bodyPr/>
          <a:lstStyle/>
          <a:p>
            <a:fld id="{470FC55E-A10D-4B64-A200-D37C0657FDA4}" type="slidenum">
              <a:rPr lang="sv-SE" smtClean="0"/>
              <a:pPr/>
              <a:t>7</a:t>
            </a:fld>
            <a:endParaRPr lang="sv-S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Har ni upplevt hur plågsamt det kan vara att sitta ofrivilligt sysslolös under längre perioder?  ….det har vi nog alla upplevt då och då, eller hur?</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Ytterligare källa till stress är nämligen att vi inte är skapta för att vara stillasittande och sysslolösa.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I vår hjärnas program ingår att vi under vaken tid, ständigt ska vara sysselsatta med att äta, söka efter föda, skydda oss mot faror och föröka oss.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Under människans historia har vi alltid levt under brist på resurser och därför har det varit evolutionärt viktigt att aldrig vara nöjd utan ständigt vara på jakt för att öka chanserna till överlevnad.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Det är bara under de senaste århundradena som vi i västvärlden upplever lyxen av överflöd.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Vår hjärna är inte programmerad för överflöd och det är därför vi fortsätter att snåla och lägga på hög.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Även om vi redan har mycket mer än vi behöver, så känner många sig stressade i tron att det inte är tillräckligt.</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En stor del av anledningen till lidande under sysslolöshet, är den programdel i hjärnan som forskarna kallar </a:t>
            </a:r>
            <a:r>
              <a:rPr lang="sv-SE" sz="1200" b="1" kern="1200" baseline="0" dirty="0" smtClean="0">
                <a:solidFill>
                  <a:schemeClr val="tx1"/>
                </a:solidFill>
                <a:latin typeface="+mn-lt"/>
                <a:ea typeface="+mn-ea"/>
                <a:cs typeface="+mn-cs"/>
              </a:rPr>
              <a:t>Standardnätverket</a:t>
            </a:r>
            <a:r>
              <a:rPr lang="sv-SE"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Detta automatiska flöde av tankar går igång så fort hjärnan har ledig kapacitet.</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Flödet har ungefär samma syfte som när katten övar sig på jakt, genom att leka med sitt byte. </a:t>
            </a:r>
            <a:r>
              <a:rPr lang="sv-SE" sz="1200" kern="1200" baseline="0" dirty="0" err="1" smtClean="0">
                <a:solidFill>
                  <a:schemeClr val="tx1"/>
                </a:solidFill>
                <a:latin typeface="+mn-lt"/>
                <a:ea typeface="+mn-ea"/>
                <a:cs typeface="+mn-cs"/>
              </a:rPr>
              <a:t>Dvs</a:t>
            </a:r>
            <a:r>
              <a:rPr lang="sv-SE" sz="1200" kern="1200" baseline="0" dirty="0" smtClean="0">
                <a:solidFill>
                  <a:schemeClr val="tx1"/>
                </a:solidFill>
                <a:latin typeface="+mn-lt"/>
                <a:ea typeface="+mn-ea"/>
                <a:cs typeface="+mn-cs"/>
              </a:rPr>
              <a:t> förbättra chansen till överlevnad.</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Flödet ska förmå oss att alltid sträva efter att bli bättre för att säkra vår plats i gruppen och den består därför mestadels av negativa tankar som </a:t>
            </a:r>
            <a:r>
              <a:rPr lang="sv-SE" sz="1200" kern="1200" baseline="0" dirty="0" err="1" smtClean="0">
                <a:solidFill>
                  <a:schemeClr val="tx1"/>
                </a:solidFill>
                <a:latin typeface="+mn-lt"/>
                <a:ea typeface="+mn-ea"/>
                <a:cs typeface="+mn-cs"/>
              </a:rPr>
              <a:t>t.ex</a:t>
            </a:r>
            <a:r>
              <a:rPr lang="sv-SE" sz="1200" kern="1200" baseline="0" dirty="0" smtClean="0">
                <a:solidFill>
                  <a:schemeClr val="tx1"/>
                </a:solidFill>
                <a:latin typeface="+mn-lt"/>
                <a:ea typeface="+mn-ea"/>
                <a:cs typeface="+mn-cs"/>
              </a:rPr>
              <a:t> *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…alla dessa tankar orsakar stress, och stressen är alltså en signal till oss, att vi måste bli bättre för att överleva.</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Det som gör detta än mer allvarligt, är att hjärnan inte skiljer på om du </a:t>
            </a:r>
            <a:r>
              <a:rPr lang="sv-SE" sz="1200" b="1" kern="1200" baseline="0" dirty="0" smtClean="0">
                <a:solidFill>
                  <a:schemeClr val="tx1"/>
                </a:solidFill>
                <a:latin typeface="+mn-lt"/>
                <a:ea typeface="+mn-ea"/>
                <a:cs typeface="+mn-cs"/>
              </a:rPr>
              <a:t>tänker</a:t>
            </a:r>
            <a:r>
              <a:rPr lang="sv-SE" sz="1200" kern="1200" baseline="0" dirty="0" smtClean="0">
                <a:solidFill>
                  <a:schemeClr val="tx1"/>
                </a:solidFill>
                <a:latin typeface="+mn-lt"/>
                <a:ea typeface="+mn-ea"/>
                <a:cs typeface="+mn-cs"/>
              </a:rPr>
              <a:t> det, </a:t>
            </a:r>
            <a:r>
              <a:rPr lang="sv-SE" sz="1200" b="1" kern="1200" baseline="0" dirty="0" smtClean="0">
                <a:solidFill>
                  <a:schemeClr val="tx1"/>
                </a:solidFill>
                <a:latin typeface="+mn-lt"/>
                <a:ea typeface="+mn-ea"/>
                <a:cs typeface="+mn-cs"/>
              </a:rPr>
              <a:t>uttalar det </a:t>
            </a:r>
            <a:r>
              <a:rPr lang="sv-SE" sz="1200" b="0" kern="1200" baseline="0" dirty="0" smtClean="0">
                <a:solidFill>
                  <a:schemeClr val="tx1"/>
                </a:solidFill>
                <a:latin typeface="+mn-lt"/>
                <a:ea typeface="+mn-ea"/>
                <a:cs typeface="+mn-cs"/>
              </a:rPr>
              <a:t>till dig själv </a:t>
            </a:r>
            <a:r>
              <a:rPr lang="sv-SE" sz="1200" kern="1200" baseline="0" dirty="0" smtClean="0">
                <a:solidFill>
                  <a:schemeClr val="tx1"/>
                </a:solidFill>
                <a:latin typeface="+mn-lt"/>
                <a:ea typeface="+mn-ea"/>
                <a:cs typeface="+mn-cs"/>
              </a:rPr>
              <a:t>eller om </a:t>
            </a:r>
            <a:r>
              <a:rPr lang="sv-SE" sz="1200" b="1" kern="1200" baseline="0" dirty="0" smtClean="0">
                <a:solidFill>
                  <a:schemeClr val="tx1"/>
                </a:solidFill>
                <a:latin typeface="+mn-lt"/>
                <a:ea typeface="+mn-ea"/>
                <a:cs typeface="+mn-cs"/>
              </a:rPr>
              <a:t>någon annan</a:t>
            </a:r>
            <a:r>
              <a:rPr lang="sv-SE" sz="1200" kern="1200" baseline="0" dirty="0" smtClean="0">
                <a:solidFill>
                  <a:schemeClr val="tx1"/>
                </a:solidFill>
                <a:latin typeface="+mn-lt"/>
                <a:ea typeface="+mn-ea"/>
                <a:cs typeface="+mn-cs"/>
              </a:rPr>
              <a:t> säger detta till dig. Det blir samma negativa påverkan i kroppen och ju oftare dessa negativa tankar upprepas, desto mer förankrade blir de i våra tankemönster och desto mer naturligt blir det för hjärnan att upprepa dessa. Det skapas m a o en ond spiral.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Det är väldigt viktigt att förstå att dessa tankar är extremt överdrivna.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Hjärnan ljuger för dig för att du alltid ska vara på tå och sträva efter att bli en superhjälte och därmed sitta säkert i gruppen.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Det är väldigt förödande för vår hälsa att låta Standardnätverkets flöde få fritt spelrum utan att det ifrågasätts.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En bekant till mig uttryckte att han skulle ”bli galen” om han bara satt stilla och tog det lugnt under sin semester. M a o hade han tidigare upplevt hur plågsamt det kan vara att låta Standardnätverket flöda fritt.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Forskning visar att människor t o m hellre utsätter sig för plågsamma elektriska stötar, än att sitta sysslolösa.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470FC55E-A10D-4B64-A200-D37C0657FDA4}" type="slidenum">
              <a:rPr lang="sv-SE" smtClean="0"/>
              <a:pPr/>
              <a:t>8</a:t>
            </a:fld>
            <a:endParaRPr lang="sv-S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kern="1200" baseline="0" dirty="0" smtClean="0">
                <a:solidFill>
                  <a:schemeClr val="tx1"/>
                </a:solidFill>
                <a:latin typeface="+mn-lt"/>
                <a:ea typeface="+mn-ea"/>
                <a:cs typeface="+mn-cs"/>
              </a:rPr>
              <a:t>Innan jag kommer till det viktigaste avsnittet om vad vi kan göra för att minska negativ mental påverkan, vill jag köra en snabb repetition: *</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Vi </a:t>
            </a:r>
            <a:r>
              <a:rPr lang="sv-SE" sz="1200" kern="1200" baseline="0" dirty="0" smtClean="0">
                <a:solidFill>
                  <a:schemeClr val="tx1"/>
                </a:solidFill>
                <a:latin typeface="+mn-lt"/>
                <a:ea typeface="+mn-ea"/>
                <a:cs typeface="+mn-cs"/>
              </a:rPr>
              <a:t>behöver stress för att få saker gjorda, men för mycket, långvarig </a:t>
            </a:r>
            <a:r>
              <a:rPr lang="sv-SE" sz="1200" kern="1200" baseline="0" dirty="0" smtClean="0">
                <a:solidFill>
                  <a:schemeClr val="tx1"/>
                </a:solidFill>
                <a:latin typeface="+mn-lt"/>
                <a:ea typeface="+mn-ea"/>
                <a:cs typeface="+mn-cs"/>
              </a:rPr>
              <a:t>stress, </a:t>
            </a:r>
            <a:r>
              <a:rPr lang="sv-SE" sz="1200" kern="1200" baseline="0" dirty="0" smtClean="0">
                <a:solidFill>
                  <a:schemeClr val="tx1"/>
                </a:solidFill>
                <a:latin typeface="+mn-lt"/>
                <a:ea typeface="+mn-ea"/>
                <a:cs typeface="+mn-cs"/>
              </a:rPr>
              <a:t>är skadlig för oss. *</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När vi är stressade gör vi ofta den felaktiga kopplingen att vi är stressade för något i stunden, när det i själva verket är spekulationer om framtiden som framkallar stressen. *</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Enda anledningen till att stress har uppkommit, är att den befrämjat populationens tillväxt. Alltså historiskt varit fördelaktig för överlevnad. *</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Även om ni inte uppmärksammar alla era tankar, eftersom vi har 1000-tals varje dag, medvetna och omedvetna, så genererar de en känsla i kroppen när hjärnan  beslutat om tanken utgör ett hot eller inte. *</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Hjärnan reagerar instinktivt på många stimuli som genereras av stimuli från något av våra fem sinnen.</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
            </a:r>
            <a:br>
              <a:rPr lang="sv-SE" sz="1200" kern="1200" baseline="0" dirty="0" smtClean="0">
                <a:solidFill>
                  <a:schemeClr val="tx1"/>
                </a:solidFill>
                <a:latin typeface="+mn-lt"/>
                <a:ea typeface="+mn-ea"/>
                <a:cs typeface="+mn-cs"/>
              </a:rPr>
            </a:br>
            <a:endParaRPr lang="sv-SE" sz="1200" kern="1200" baseline="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470FC55E-A10D-4B64-A200-D37C0657FDA4}" type="slidenum">
              <a:rPr lang="sv-SE" smtClean="0"/>
              <a:pPr/>
              <a:t>9</a:t>
            </a:fld>
            <a:endParaRPr lang="sv-S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Ref idx="1002">
        <a:schemeClr val="bg1"/>
      </p:bgRef>
    </p:bg>
    <p:spTree>
      <p:nvGrpSpPr>
        <p:cNvPr id="1" name=""/>
        <p:cNvGrpSpPr/>
        <p:nvPr/>
      </p:nvGrpSpPr>
      <p:grpSpPr>
        <a:xfrm>
          <a:off x="0" y="0"/>
          <a:ext cx="0" cy="0"/>
          <a:chOff x="0" y="0"/>
          <a:chExt cx="0" cy="0"/>
        </a:xfrm>
      </p:grpSpPr>
      <p:sp>
        <p:nvSpPr>
          <p:cNvPr id="8" name="Rektangel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ak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Rubrik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sv-SE" smtClean="0"/>
              <a:t>Klicka här för att ändra format</a:t>
            </a:r>
            <a:endParaRPr kumimoji="0" lang="en-US"/>
          </a:p>
        </p:txBody>
      </p:sp>
      <p:sp>
        <p:nvSpPr>
          <p:cNvPr id="25" name="Underrubrik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sv-SE" smtClean="0"/>
              <a:t>Klicka här för att ändra format på underrubrik i bakgrunden</a:t>
            </a:r>
            <a:endParaRPr kumimoji="0" lang="en-US"/>
          </a:p>
        </p:txBody>
      </p:sp>
      <p:sp>
        <p:nvSpPr>
          <p:cNvPr id="31" name="Platshållare för datum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43EF763-FD46-4BFF-B450-3F0842BABE32}" type="datetimeFigureOut">
              <a:rPr lang="sv-SE" smtClean="0"/>
              <a:pPr/>
              <a:t>2023-02-22</a:t>
            </a:fld>
            <a:endParaRPr lang="sv-SE" dirty="0"/>
          </a:p>
        </p:txBody>
      </p:sp>
      <p:sp>
        <p:nvSpPr>
          <p:cNvPr id="18" name="Platshållare för sidfot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sv-SE" dirty="0"/>
          </a:p>
        </p:txBody>
      </p:sp>
      <p:sp>
        <p:nvSpPr>
          <p:cNvPr id="29" name="Platshållare för bildnumm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C83C65B-1885-4FD0-B505-19B5815F787B}" type="slidenum">
              <a:rPr lang="sv-SE" smtClean="0"/>
              <a:pPr/>
              <a:t>‹#›</a:t>
            </a:fld>
            <a:endParaRPr lang="sv-SE"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extLst/>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p:txBody>
          <a:bodyPr vert="eaVert"/>
          <a:lstStyle>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extLst/>
          </a:lstStyle>
          <a:p>
            <a:fld id="{A43EF763-FD46-4BFF-B450-3F0842BABE32}" type="datetimeFigureOut">
              <a:rPr lang="sv-SE" smtClean="0"/>
              <a:pPr/>
              <a:t>2023-02-22</a:t>
            </a:fld>
            <a:endParaRPr lang="sv-SE" dirty="0"/>
          </a:p>
        </p:txBody>
      </p:sp>
      <p:sp>
        <p:nvSpPr>
          <p:cNvPr id="5" name="Platshållare för sidfot 4"/>
          <p:cNvSpPr>
            <a:spLocks noGrp="1"/>
          </p:cNvSpPr>
          <p:nvPr>
            <p:ph type="ftr" sz="quarter" idx="11"/>
          </p:nvPr>
        </p:nvSpPr>
        <p:spPr/>
        <p:txBody>
          <a:bodyPr/>
          <a:lstStyle>
            <a:extLst/>
          </a:lstStyle>
          <a:p>
            <a:endParaRPr lang="sv-SE" dirty="0"/>
          </a:p>
        </p:txBody>
      </p:sp>
      <p:sp>
        <p:nvSpPr>
          <p:cNvPr id="6" name="Platshållare för bildnummer 5"/>
          <p:cNvSpPr>
            <a:spLocks noGrp="1"/>
          </p:cNvSpPr>
          <p:nvPr>
            <p:ph type="sldNum" sz="quarter" idx="12"/>
          </p:nvPr>
        </p:nvSpPr>
        <p:spPr/>
        <p:txBody>
          <a:bodyPr/>
          <a:lstStyle>
            <a:extLst/>
          </a:lstStyle>
          <a:p>
            <a:fld id="{1C83C65B-1885-4FD0-B505-19B5815F787B}" type="slidenum">
              <a:rPr lang="sv-SE" smtClean="0"/>
              <a:pPr/>
              <a:t>‹#›</a:t>
            </a:fld>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53200" y="274955"/>
            <a:ext cx="1524000" cy="5851525"/>
          </a:xfrm>
        </p:spPr>
        <p:txBody>
          <a:bodyPr vert="eaVert" anchor="t"/>
          <a:lstStyle>
            <a:extLst/>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a:xfrm>
            <a:off x="457200" y="274642"/>
            <a:ext cx="6019800" cy="5851525"/>
          </a:xfrm>
        </p:spPr>
        <p:txBody>
          <a:bodyPr vert="eaVert"/>
          <a:lstStyle>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a:xfrm>
            <a:off x="4242816" y="6557946"/>
            <a:ext cx="2002464" cy="226902"/>
          </a:xfrm>
        </p:spPr>
        <p:txBody>
          <a:bodyPr/>
          <a:lstStyle>
            <a:extLst/>
          </a:lstStyle>
          <a:p>
            <a:fld id="{A43EF763-FD46-4BFF-B450-3F0842BABE32}" type="datetimeFigureOut">
              <a:rPr lang="sv-SE" smtClean="0"/>
              <a:pPr/>
              <a:t>2023-02-22</a:t>
            </a:fld>
            <a:endParaRPr lang="sv-SE" dirty="0"/>
          </a:p>
        </p:txBody>
      </p:sp>
      <p:sp>
        <p:nvSpPr>
          <p:cNvPr id="5" name="Platshållare för sidfot 4"/>
          <p:cNvSpPr>
            <a:spLocks noGrp="1"/>
          </p:cNvSpPr>
          <p:nvPr>
            <p:ph type="ftr" sz="quarter" idx="11"/>
          </p:nvPr>
        </p:nvSpPr>
        <p:spPr>
          <a:xfrm>
            <a:off x="457200" y="6556248"/>
            <a:ext cx="3657600" cy="228600"/>
          </a:xfrm>
        </p:spPr>
        <p:txBody>
          <a:bodyPr/>
          <a:lstStyle>
            <a:extLst/>
          </a:lstStyle>
          <a:p>
            <a:endParaRPr lang="sv-SE" dirty="0"/>
          </a:p>
        </p:txBody>
      </p:sp>
      <p:sp>
        <p:nvSpPr>
          <p:cNvPr id="6" name="Platshållare för bildnumm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C83C65B-1885-4FD0-B505-19B5815F787B}" type="slidenum">
              <a:rPr lang="sv-SE" smtClean="0"/>
              <a:pPr/>
              <a:t>‹#›</a:t>
            </a:fld>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extLst/>
          </a:lstStyle>
          <a:p>
            <a:r>
              <a:rPr kumimoji="0" lang="sv-SE" smtClean="0"/>
              <a:t>Klicka här för att ändra format</a:t>
            </a:r>
            <a:endParaRPr kumimoji="0" lang="en-US"/>
          </a:p>
        </p:txBody>
      </p:sp>
      <p:sp>
        <p:nvSpPr>
          <p:cNvPr id="3" name="Platshållare för innehåll 2"/>
          <p:cNvSpPr>
            <a:spLocks noGrp="1"/>
          </p:cNvSpPr>
          <p:nvPr>
            <p:ph idx="1"/>
          </p:nvPr>
        </p:nvSpPr>
        <p:spPr/>
        <p:txBody>
          <a:bodyPr/>
          <a:lstStyle>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extLst/>
          </a:lstStyle>
          <a:p>
            <a:fld id="{A43EF763-FD46-4BFF-B450-3F0842BABE32}" type="datetimeFigureOut">
              <a:rPr lang="sv-SE" smtClean="0"/>
              <a:pPr/>
              <a:t>2023-02-22</a:t>
            </a:fld>
            <a:endParaRPr lang="sv-SE" dirty="0"/>
          </a:p>
        </p:txBody>
      </p:sp>
      <p:sp>
        <p:nvSpPr>
          <p:cNvPr id="5" name="Platshållare för sidfot 4"/>
          <p:cNvSpPr>
            <a:spLocks noGrp="1"/>
          </p:cNvSpPr>
          <p:nvPr>
            <p:ph type="ftr" sz="quarter" idx="11"/>
          </p:nvPr>
        </p:nvSpPr>
        <p:spPr/>
        <p:txBody>
          <a:bodyPr/>
          <a:lstStyle>
            <a:extLst/>
          </a:lstStyle>
          <a:p>
            <a:endParaRPr lang="sv-SE" dirty="0"/>
          </a:p>
        </p:txBody>
      </p:sp>
      <p:sp>
        <p:nvSpPr>
          <p:cNvPr id="6" name="Platshållare för bildnummer 5"/>
          <p:cNvSpPr>
            <a:spLocks noGrp="1"/>
          </p:cNvSpPr>
          <p:nvPr>
            <p:ph type="sldNum" sz="quarter" idx="12"/>
          </p:nvPr>
        </p:nvSpPr>
        <p:spPr/>
        <p:txBody>
          <a:bodyPr/>
          <a:lstStyle>
            <a:extLst/>
          </a:lstStyle>
          <a:p>
            <a:fld id="{1C83C65B-1885-4FD0-B505-19B5815F787B}" type="slidenum">
              <a:rPr lang="sv-SE" smtClean="0"/>
              <a:pPr/>
              <a:t>‹#›</a:t>
            </a:fld>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sv-SE" smtClean="0"/>
              <a:t>Klicka här för att ändra format på bakgrundstexten</a:t>
            </a:r>
          </a:p>
        </p:txBody>
      </p:sp>
      <p:sp>
        <p:nvSpPr>
          <p:cNvPr id="4" name="Platshållare för datum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43EF763-FD46-4BFF-B450-3F0842BABE32}" type="datetimeFigureOut">
              <a:rPr lang="sv-SE" smtClean="0"/>
              <a:pPr/>
              <a:t>2023-02-22</a:t>
            </a:fld>
            <a:endParaRPr lang="sv-SE" dirty="0"/>
          </a:p>
        </p:txBody>
      </p:sp>
      <p:sp>
        <p:nvSpPr>
          <p:cNvPr id="5" name="Platshållare för sidfot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sv-SE" dirty="0"/>
          </a:p>
        </p:txBody>
      </p:sp>
      <p:sp>
        <p:nvSpPr>
          <p:cNvPr id="6" name="Platshållare för bildnummer 5"/>
          <p:cNvSpPr>
            <a:spLocks noGrp="1"/>
          </p:cNvSpPr>
          <p:nvPr>
            <p:ph type="sldNum" sz="quarter" idx="12"/>
          </p:nvPr>
        </p:nvSpPr>
        <p:spPr>
          <a:xfrm>
            <a:off x="6733952" y="6555112"/>
            <a:ext cx="588336" cy="228600"/>
          </a:xfrm>
        </p:spPr>
        <p:txBody>
          <a:bodyPr/>
          <a:lstStyle>
            <a:extLst/>
          </a:lstStyle>
          <a:p>
            <a:fld id="{1C83C65B-1885-4FD0-B505-19B5815F787B}" type="slidenum">
              <a:rPr lang="sv-SE" smtClean="0"/>
              <a:pPr/>
              <a:t>‹#›</a:t>
            </a:fld>
            <a:endParaRPr lang="sv-SE"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320040"/>
            <a:ext cx="7242048" cy="1143000"/>
          </a:xfrm>
        </p:spPr>
        <p:txBody>
          <a:bodyPr/>
          <a:lstStyle>
            <a:extLst/>
          </a:lstStyle>
          <a:p>
            <a:r>
              <a:rPr kumimoji="0" lang="sv-SE" smtClean="0"/>
              <a:t>Klicka här för att ändra format</a:t>
            </a:r>
            <a:endParaRPr kumimoji="0" lang="en-US"/>
          </a:p>
        </p:txBody>
      </p:sp>
      <p:sp>
        <p:nvSpPr>
          <p:cNvPr id="3" name="Platshållare för innehåll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innehåll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Platshållare för datum 4"/>
          <p:cNvSpPr>
            <a:spLocks noGrp="1"/>
          </p:cNvSpPr>
          <p:nvPr>
            <p:ph type="dt" sz="half" idx="10"/>
          </p:nvPr>
        </p:nvSpPr>
        <p:spPr/>
        <p:txBody>
          <a:bodyPr/>
          <a:lstStyle>
            <a:extLst/>
          </a:lstStyle>
          <a:p>
            <a:fld id="{A43EF763-FD46-4BFF-B450-3F0842BABE32}" type="datetimeFigureOut">
              <a:rPr lang="sv-SE" smtClean="0"/>
              <a:pPr/>
              <a:t>2023-02-22</a:t>
            </a:fld>
            <a:endParaRPr lang="sv-SE" dirty="0"/>
          </a:p>
        </p:txBody>
      </p:sp>
      <p:sp>
        <p:nvSpPr>
          <p:cNvPr id="6" name="Platshållare för sidfot 5"/>
          <p:cNvSpPr>
            <a:spLocks noGrp="1"/>
          </p:cNvSpPr>
          <p:nvPr>
            <p:ph type="ftr" sz="quarter" idx="11"/>
          </p:nvPr>
        </p:nvSpPr>
        <p:spPr/>
        <p:txBody>
          <a:bodyPr/>
          <a:lstStyle>
            <a:extLst/>
          </a:lstStyle>
          <a:p>
            <a:endParaRPr lang="sv-SE" dirty="0"/>
          </a:p>
        </p:txBody>
      </p:sp>
      <p:sp>
        <p:nvSpPr>
          <p:cNvPr id="7" name="Platshållare för bildnummer 6"/>
          <p:cNvSpPr>
            <a:spLocks noGrp="1"/>
          </p:cNvSpPr>
          <p:nvPr>
            <p:ph type="sldNum" sz="quarter" idx="12"/>
          </p:nvPr>
        </p:nvSpPr>
        <p:spPr/>
        <p:txBody>
          <a:bodyPr/>
          <a:lstStyle>
            <a:extLst/>
          </a:lstStyle>
          <a:p>
            <a:fld id="{1C83C65B-1885-4FD0-B505-19B5815F787B}" type="slidenum">
              <a:rPr lang="sv-SE" smtClean="0"/>
              <a:pPr/>
              <a:t>‹#›</a:t>
            </a:fld>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320040"/>
            <a:ext cx="7242048" cy="1143000"/>
          </a:xfrm>
        </p:spPr>
        <p:txBody>
          <a:bodyPr anchor="b"/>
          <a:lstStyle>
            <a:lvl1pPr>
              <a:defRPr/>
            </a:lvl1pPr>
            <a:extLst/>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v-SE" smtClean="0"/>
              <a:t>Klicka här för att ändra format på bakgrundstexten</a:t>
            </a:r>
          </a:p>
        </p:txBody>
      </p:sp>
      <p:sp>
        <p:nvSpPr>
          <p:cNvPr id="4" name="Platshållare för text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v-SE" smtClean="0"/>
              <a:t>Klicka här för att ändra format på bakgrundstexten</a:t>
            </a:r>
          </a:p>
        </p:txBody>
      </p:sp>
      <p:sp>
        <p:nvSpPr>
          <p:cNvPr id="5" name="Platshållare för innehåll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6" name="Platshållare för innehåll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7" name="Platshållare för datum 6"/>
          <p:cNvSpPr>
            <a:spLocks noGrp="1"/>
          </p:cNvSpPr>
          <p:nvPr>
            <p:ph type="dt" sz="half" idx="10"/>
          </p:nvPr>
        </p:nvSpPr>
        <p:spPr/>
        <p:txBody>
          <a:bodyPr/>
          <a:lstStyle>
            <a:extLst/>
          </a:lstStyle>
          <a:p>
            <a:fld id="{A43EF763-FD46-4BFF-B450-3F0842BABE32}" type="datetimeFigureOut">
              <a:rPr lang="sv-SE" smtClean="0"/>
              <a:pPr/>
              <a:t>2023-02-22</a:t>
            </a:fld>
            <a:endParaRPr lang="sv-SE" dirty="0"/>
          </a:p>
        </p:txBody>
      </p:sp>
      <p:sp>
        <p:nvSpPr>
          <p:cNvPr id="8" name="Platshållare för sidfot 7"/>
          <p:cNvSpPr>
            <a:spLocks noGrp="1"/>
          </p:cNvSpPr>
          <p:nvPr>
            <p:ph type="ftr" sz="quarter" idx="11"/>
          </p:nvPr>
        </p:nvSpPr>
        <p:spPr/>
        <p:txBody>
          <a:bodyPr/>
          <a:lstStyle>
            <a:extLst/>
          </a:lstStyle>
          <a:p>
            <a:endParaRPr lang="sv-SE" dirty="0"/>
          </a:p>
        </p:txBody>
      </p:sp>
      <p:sp>
        <p:nvSpPr>
          <p:cNvPr id="9" name="Platshållare för bildnummer 8"/>
          <p:cNvSpPr>
            <a:spLocks noGrp="1"/>
          </p:cNvSpPr>
          <p:nvPr>
            <p:ph type="sldNum" sz="quarter" idx="12"/>
          </p:nvPr>
        </p:nvSpPr>
        <p:spPr/>
        <p:txBody>
          <a:bodyPr/>
          <a:lstStyle>
            <a:extLst/>
          </a:lstStyle>
          <a:p>
            <a:fld id="{1C83C65B-1885-4FD0-B505-19B5815F787B}" type="slidenum">
              <a:rPr lang="sv-SE" smtClean="0"/>
              <a:pPr/>
              <a:t>‹#›</a:t>
            </a:fld>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320040"/>
            <a:ext cx="7242048" cy="1143000"/>
          </a:xfrm>
        </p:spPr>
        <p:txBody>
          <a:bodyPr/>
          <a:lstStyle>
            <a:extLst/>
          </a:lstStyle>
          <a:p>
            <a:r>
              <a:rPr kumimoji="0" lang="sv-SE" smtClean="0"/>
              <a:t>Klicka här för att ändra format</a:t>
            </a:r>
            <a:endParaRPr kumimoji="0" lang="en-US"/>
          </a:p>
        </p:txBody>
      </p:sp>
      <p:sp>
        <p:nvSpPr>
          <p:cNvPr id="3" name="Platshållare för datum 2"/>
          <p:cNvSpPr>
            <a:spLocks noGrp="1"/>
          </p:cNvSpPr>
          <p:nvPr>
            <p:ph type="dt" sz="half" idx="10"/>
          </p:nvPr>
        </p:nvSpPr>
        <p:spPr/>
        <p:txBody>
          <a:bodyPr/>
          <a:lstStyle>
            <a:extLst/>
          </a:lstStyle>
          <a:p>
            <a:fld id="{A43EF763-FD46-4BFF-B450-3F0842BABE32}" type="datetimeFigureOut">
              <a:rPr lang="sv-SE" smtClean="0"/>
              <a:pPr/>
              <a:t>2023-02-22</a:t>
            </a:fld>
            <a:endParaRPr lang="sv-SE" dirty="0"/>
          </a:p>
        </p:txBody>
      </p:sp>
      <p:sp>
        <p:nvSpPr>
          <p:cNvPr id="4" name="Platshållare för sidfot 3"/>
          <p:cNvSpPr>
            <a:spLocks noGrp="1"/>
          </p:cNvSpPr>
          <p:nvPr>
            <p:ph type="ftr" sz="quarter" idx="11"/>
          </p:nvPr>
        </p:nvSpPr>
        <p:spPr/>
        <p:txBody>
          <a:bodyPr/>
          <a:lstStyle>
            <a:extLst/>
          </a:lstStyle>
          <a:p>
            <a:endParaRPr lang="sv-SE" dirty="0"/>
          </a:p>
        </p:txBody>
      </p:sp>
      <p:sp>
        <p:nvSpPr>
          <p:cNvPr id="5" name="Platshållare för bildnummer 4"/>
          <p:cNvSpPr>
            <a:spLocks noGrp="1"/>
          </p:cNvSpPr>
          <p:nvPr>
            <p:ph type="sldNum" sz="quarter" idx="12"/>
          </p:nvPr>
        </p:nvSpPr>
        <p:spPr/>
        <p:txBody>
          <a:bodyPr/>
          <a:lstStyle>
            <a:extLst/>
          </a:lstStyle>
          <a:p>
            <a:fld id="{1C83C65B-1885-4FD0-B505-19B5815F787B}" type="slidenum">
              <a:rPr lang="sv-SE" smtClean="0"/>
              <a:pPr/>
              <a:t>‹#›</a:t>
            </a:fld>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tx2"/>
                </a:solidFill>
              </a:defRPr>
            </a:lvl1pPr>
            <a:extLst/>
          </a:lstStyle>
          <a:p>
            <a:fld id="{A43EF763-FD46-4BFF-B450-3F0842BABE32}" type="datetimeFigureOut">
              <a:rPr lang="sv-SE" smtClean="0"/>
              <a:pPr/>
              <a:t>2023-02-22</a:t>
            </a:fld>
            <a:endParaRPr lang="sv-SE" dirty="0"/>
          </a:p>
        </p:txBody>
      </p:sp>
      <p:sp>
        <p:nvSpPr>
          <p:cNvPr id="3" name="Platshållare för sidfot 2"/>
          <p:cNvSpPr>
            <a:spLocks noGrp="1"/>
          </p:cNvSpPr>
          <p:nvPr>
            <p:ph type="ftr" sz="quarter" idx="11"/>
          </p:nvPr>
        </p:nvSpPr>
        <p:spPr/>
        <p:txBody>
          <a:bodyPr/>
          <a:lstStyle>
            <a:lvl1pPr>
              <a:defRPr>
                <a:solidFill>
                  <a:schemeClr val="tx2"/>
                </a:solidFill>
              </a:defRPr>
            </a:lvl1pPr>
            <a:extLst/>
          </a:lstStyle>
          <a:p>
            <a:endParaRPr lang="sv-SE" dirty="0"/>
          </a:p>
        </p:txBody>
      </p:sp>
      <p:sp>
        <p:nvSpPr>
          <p:cNvPr id="4" name="Platshållare för bildnummer 3"/>
          <p:cNvSpPr>
            <a:spLocks noGrp="1"/>
          </p:cNvSpPr>
          <p:nvPr>
            <p:ph type="sldNum" sz="quarter" idx="12"/>
          </p:nvPr>
        </p:nvSpPr>
        <p:spPr/>
        <p:txBody>
          <a:bodyPr/>
          <a:lstStyle>
            <a:extLst/>
          </a:lstStyle>
          <a:p>
            <a:fld id="{1C83C65B-1885-4FD0-B505-19B5815F787B}" type="slidenum">
              <a:rPr lang="sv-SE" smtClean="0"/>
              <a:pPr/>
              <a:t>‹#›</a:t>
            </a:fld>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sv-SE" smtClean="0"/>
              <a:t>Klicka här för att ändra format</a:t>
            </a:r>
            <a:endParaRPr kumimoji="0" lang="en-US"/>
          </a:p>
        </p:txBody>
      </p:sp>
      <p:sp>
        <p:nvSpPr>
          <p:cNvPr id="3" name="Platshållare för text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sv-SE" smtClean="0"/>
              <a:t>Klicka här för att ändra format på bakgrundstexten</a:t>
            </a:r>
          </a:p>
        </p:txBody>
      </p:sp>
      <p:sp>
        <p:nvSpPr>
          <p:cNvPr id="4" name="Platshållare för innehåll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Platshållare för datum 4"/>
          <p:cNvSpPr>
            <a:spLocks noGrp="1"/>
          </p:cNvSpPr>
          <p:nvPr>
            <p:ph type="dt" sz="half" idx="10"/>
          </p:nvPr>
        </p:nvSpPr>
        <p:spPr/>
        <p:txBody>
          <a:bodyPr/>
          <a:lstStyle>
            <a:extLst/>
          </a:lstStyle>
          <a:p>
            <a:fld id="{A43EF763-FD46-4BFF-B450-3F0842BABE32}" type="datetimeFigureOut">
              <a:rPr lang="sv-SE" smtClean="0"/>
              <a:pPr/>
              <a:t>2023-02-22</a:t>
            </a:fld>
            <a:endParaRPr lang="sv-SE" dirty="0"/>
          </a:p>
        </p:txBody>
      </p:sp>
      <p:sp>
        <p:nvSpPr>
          <p:cNvPr id="6" name="Platshållare för sidfot 5"/>
          <p:cNvSpPr>
            <a:spLocks noGrp="1"/>
          </p:cNvSpPr>
          <p:nvPr>
            <p:ph type="ftr" sz="quarter" idx="11"/>
          </p:nvPr>
        </p:nvSpPr>
        <p:spPr/>
        <p:txBody>
          <a:bodyPr/>
          <a:lstStyle>
            <a:extLst/>
          </a:lstStyle>
          <a:p>
            <a:endParaRPr lang="sv-SE" dirty="0"/>
          </a:p>
        </p:txBody>
      </p:sp>
      <p:sp>
        <p:nvSpPr>
          <p:cNvPr id="7" name="Platshållare för bildnummer 6"/>
          <p:cNvSpPr>
            <a:spLocks noGrp="1"/>
          </p:cNvSpPr>
          <p:nvPr>
            <p:ph type="sldNum" sz="quarter" idx="12"/>
          </p:nvPr>
        </p:nvSpPr>
        <p:spPr/>
        <p:txBody>
          <a:bodyPr/>
          <a:lstStyle>
            <a:extLst/>
          </a:lstStyle>
          <a:p>
            <a:fld id="{1C83C65B-1885-4FD0-B505-19B5815F787B}" type="slidenum">
              <a:rPr lang="sv-SE" smtClean="0"/>
              <a:pPr/>
              <a:t>‹#›</a:t>
            </a:fld>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bg>
      <p:bgRef idx="1002">
        <a:schemeClr val="bg2"/>
      </p:bgRef>
    </p:bg>
    <p:spTree>
      <p:nvGrpSpPr>
        <p:cNvPr id="1" name=""/>
        <p:cNvGrpSpPr/>
        <p:nvPr/>
      </p:nvGrpSpPr>
      <p:grpSpPr>
        <a:xfrm>
          <a:off x="0" y="0"/>
          <a:ext cx="0" cy="0"/>
          <a:chOff x="0" y="0"/>
          <a:chExt cx="0" cy="0"/>
        </a:xfrm>
      </p:grpSpPr>
      <p:sp>
        <p:nvSpPr>
          <p:cNvPr id="8" name="Rektangel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ktangel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Rubrik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sv-SE" smtClean="0"/>
              <a:t>Klicka här för att ändra format</a:t>
            </a:r>
            <a:endParaRPr kumimoji="0" lang="en-US" dirty="0"/>
          </a:p>
        </p:txBody>
      </p:sp>
      <p:sp>
        <p:nvSpPr>
          <p:cNvPr id="4" name="Platshållare för text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sv-SE" smtClean="0"/>
              <a:t>Klicka här för att ändra format på bakgrundstexten</a:t>
            </a:r>
          </a:p>
        </p:txBody>
      </p:sp>
      <p:sp>
        <p:nvSpPr>
          <p:cNvPr id="5" name="Platshållare för datum 4"/>
          <p:cNvSpPr>
            <a:spLocks noGrp="1"/>
          </p:cNvSpPr>
          <p:nvPr>
            <p:ph type="dt" sz="half" idx="10"/>
          </p:nvPr>
        </p:nvSpPr>
        <p:spPr/>
        <p:txBody>
          <a:bodyPr/>
          <a:lstStyle>
            <a:extLst/>
          </a:lstStyle>
          <a:p>
            <a:fld id="{A43EF763-FD46-4BFF-B450-3F0842BABE32}" type="datetimeFigureOut">
              <a:rPr lang="sv-SE" smtClean="0"/>
              <a:pPr/>
              <a:t>2023-02-22</a:t>
            </a:fld>
            <a:endParaRPr lang="sv-SE" dirty="0"/>
          </a:p>
        </p:txBody>
      </p:sp>
      <p:sp>
        <p:nvSpPr>
          <p:cNvPr id="6" name="Platshållare för sidfot 5"/>
          <p:cNvSpPr>
            <a:spLocks noGrp="1"/>
          </p:cNvSpPr>
          <p:nvPr>
            <p:ph type="ftr" sz="quarter" idx="11"/>
          </p:nvPr>
        </p:nvSpPr>
        <p:spPr/>
        <p:txBody>
          <a:bodyPr/>
          <a:lstStyle>
            <a:extLst/>
          </a:lstStyle>
          <a:p>
            <a:endParaRPr lang="sv-SE" dirty="0"/>
          </a:p>
        </p:txBody>
      </p:sp>
      <p:sp>
        <p:nvSpPr>
          <p:cNvPr id="7" name="Platshållare för bildnummer 6"/>
          <p:cNvSpPr>
            <a:spLocks noGrp="1"/>
          </p:cNvSpPr>
          <p:nvPr>
            <p:ph type="sldNum" sz="quarter" idx="12"/>
          </p:nvPr>
        </p:nvSpPr>
        <p:spPr/>
        <p:txBody>
          <a:bodyPr/>
          <a:lstStyle>
            <a:extLst/>
          </a:lstStyle>
          <a:p>
            <a:fld id="{1C83C65B-1885-4FD0-B505-19B5815F787B}" type="slidenum">
              <a:rPr lang="sv-SE" smtClean="0"/>
              <a:pPr/>
              <a:t>‹#›</a:t>
            </a:fld>
            <a:endParaRPr lang="sv-SE" dirty="0"/>
          </a:p>
        </p:txBody>
      </p:sp>
      <p:sp>
        <p:nvSpPr>
          <p:cNvPr id="10" name="Platshållare för bild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sv-SE" dirty="0" smtClean="0"/>
              <a:t>Klicka på ikonen för att lägga till en bild</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ktangel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Platshållare för rubrik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sv-SE" smtClean="0"/>
              <a:t>Klicka här för att ändra format</a:t>
            </a:r>
            <a:endParaRPr kumimoji="0" lang="en-US"/>
          </a:p>
        </p:txBody>
      </p:sp>
      <p:sp>
        <p:nvSpPr>
          <p:cNvPr id="31" name="Platshållare för text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lang="en-US"/>
          </a:p>
        </p:txBody>
      </p:sp>
      <p:sp>
        <p:nvSpPr>
          <p:cNvPr id="27" name="Platshållare för datum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43EF763-FD46-4BFF-B450-3F0842BABE32}" type="datetimeFigureOut">
              <a:rPr lang="sv-SE" smtClean="0"/>
              <a:pPr/>
              <a:t>2023-02-22</a:t>
            </a:fld>
            <a:endParaRPr lang="sv-SE" dirty="0"/>
          </a:p>
        </p:txBody>
      </p:sp>
      <p:sp>
        <p:nvSpPr>
          <p:cNvPr id="4" name="Platshållare för sidfot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sv-SE" dirty="0"/>
          </a:p>
        </p:txBody>
      </p:sp>
      <p:sp>
        <p:nvSpPr>
          <p:cNvPr id="16" name="Platshållare för bildnumm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C83C65B-1885-4FD0-B505-19B5815F787B}"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143240" y="428604"/>
            <a:ext cx="5715008" cy="714380"/>
          </a:xfrm>
        </p:spPr>
        <p:txBody>
          <a:bodyPr>
            <a:normAutofit fontScale="90000"/>
          </a:bodyPr>
          <a:lstStyle/>
          <a:p>
            <a:pPr algn="ctr"/>
            <a:r>
              <a:rPr lang="sv-SE" dirty="0" smtClean="0"/>
              <a:t/>
            </a:r>
            <a:br>
              <a:rPr lang="sv-SE" dirty="0" smtClean="0"/>
            </a:br>
            <a:r>
              <a:rPr lang="sv-SE" dirty="0" smtClean="0"/>
              <a:t>Tankarnas påverkan</a:t>
            </a:r>
            <a:endParaRPr lang="sv-SE" dirty="0"/>
          </a:p>
        </p:txBody>
      </p:sp>
      <p:sp>
        <p:nvSpPr>
          <p:cNvPr id="6" name="textruta 5"/>
          <p:cNvSpPr txBox="1"/>
          <p:nvPr/>
        </p:nvSpPr>
        <p:spPr>
          <a:xfrm>
            <a:off x="214282" y="5715016"/>
            <a:ext cx="2357454" cy="923330"/>
          </a:xfrm>
          <a:prstGeom prst="rect">
            <a:avLst/>
          </a:prstGeom>
          <a:noFill/>
        </p:spPr>
        <p:txBody>
          <a:bodyPr wrap="square" rtlCol="0">
            <a:spAutoFit/>
          </a:bodyPr>
          <a:lstStyle/>
          <a:p>
            <a:r>
              <a:rPr lang="sv-SE" dirty="0" smtClean="0"/>
              <a:t>Del 1 (30 min): </a:t>
            </a:r>
          </a:p>
          <a:p>
            <a:r>
              <a:rPr lang="sv-SE" dirty="0" smtClean="0"/>
              <a:t>En grundläggande förståelse</a:t>
            </a:r>
            <a:endParaRPr lang="sv-SE" dirty="0"/>
          </a:p>
        </p:txBody>
      </p:sp>
      <p:sp>
        <p:nvSpPr>
          <p:cNvPr id="5" name="textruta 4"/>
          <p:cNvSpPr txBox="1"/>
          <p:nvPr/>
        </p:nvSpPr>
        <p:spPr>
          <a:xfrm>
            <a:off x="214282" y="642918"/>
            <a:ext cx="2428892" cy="3293209"/>
          </a:xfrm>
          <a:prstGeom prst="rect">
            <a:avLst/>
          </a:prstGeom>
          <a:noFill/>
        </p:spPr>
        <p:txBody>
          <a:bodyPr wrap="square" rtlCol="0">
            <a:spAutoFit/>
          </a:bodyPr>
          <a:lstStyle/>
          <a:p>
            <a:endParaRPr lang="sv-SE" sz="2000" dirty="0" smtClean="0">
              <a:solidFill>
                <a:schemeClr val="accent2">
                  <a:lumMod val="50000"/>
                </a:schemeClr>
              </a:solidFill>
              <a:latin typeface="Arial" pitchFamily="34" charset="0"/>
              <a:cs typeface="Arial" pitchFamily="34" charset="0"/>
            </a:endParaRPr>
          </a:p>
          <a:p>
            <a:endParaRPr lang="sv-SE" sz="2000" dirty="0" smtClean="0">
              <a:solidFill>
                <a:schemeClr val="accent2">
                  <a:lumMod val="50000"/>
                </a:schemeClr>
              </a:solidFill>
              <a:latin typeface="Arial" pitchFamily="34" charset="0"/>
              <a:cs typeface="Arial" pitchFamily="34" charset="0"/>
            </a:endParaRPr>
          </a:p>
          <a:p>
            <a:r>
              <a:rPr lang="sv-SE" sz="2800" dirty="0" smtClean="0">
                <a:solidFill>
                  <a:schemeClr val="accent2">
                    <a:lumMod val="50000"/>
                  </a:schemeClr>
                </a:solidFill>
                <a:latin typeface="Calibri" pitchFamily="34" charset="0"/>
                <a:cs typeface="Calibri" pitchFamily="34" charset="0"/>
              </a:rPr>
              <a:t>Vad är stress?</a:t>
            </a:r>
          </a:p>
          <a:p>
            <a:endParaRPr lang="sv-SE" sz="2800" dirty="0" smtClean="0">
              <a:solidFill>
                <a:schemeClr val="accent2">
                  <a:lumMod val="50000"/>
                </a:schemeClr>
              </a:solidFill>
              <a:latin typeface="Calibri" pitchFamily="34" charset="0"/>
              <a:cs typeface="Calibri" pitchFamily="34" charset="0"/>
            </a:endParaRPr>
          </a:p>
          <a:p>
            <a:r>
              <a:rPr lang="sv-SE" sz="2800" dirty="0" smtClean="0">
                <a:solidFill>
                  <a:schemeClr val="accent2">
                    <a:lumMod val="50000"/>
                  </a:schemeClr>
                </a:solidFill>
                <a:latin typeface="Calibri" pitchFamily="34" charset="0"/>
                <a:cs typeface="Calibri" pitchFamily="34" charset="0"/>
              </a:rPr>
              <a:t>                                      = oro för vad som kan hända i framtiden.</a:t>
            </a:r>
            <a:endParaRPr lang="sv-SE" sz="2800" dirty="0">
              <a:solidFill>
                <a:schemeClr val="accent2">
                  <a:lumMod val="50000"/>
                </a:schemeClr>
              </a:solidFill>
              <a:latin typeface="Calibri" pitchFamily="34" charset="0"/>
              <a:cs typeface="Calibri" pitchFamily="34" charset="0"/>
            </a:endParaRPr>
          </a:p>
        </p:txBody>
      </p:sp>
      <p:pic>
        <p:nvPicPr>
          <p:cNvPr id="1026" name="Picture 2" descr="C:\Users\Magnus\Desktop\Jardin_du_Musee_Rodin_Paris_Le_Penseur_20050402_(02).jpg"/>
          <p:cNvPicPr>
            <a:picLocks noChangeAspect="1" noChangeArrowheads="1"/>
          </p:cNvPicPr>
          <p:nvPr/>
        </p:nvPicPr>
        <p:blipFill>
          <a:blip r:embed="rId3"/>
          <a:srcRect/>
          <a:stretch>
            <a:fillRect/>
          </a:stretch>
        </p:blipFill>
        <p:spPr bwMode="auto">
          <a:xfrm>
            <a:off x="3929058" y="1571612"/>
            <a:ext cx="3835743" cy="511232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286116" y="285728"/>
            <a:ext cx="5643634" cy="714356"/>
          </a:xfrm>
        </p:spPr>
        <p:txBody>
          <a:bodyPr>
            <a:noAutofit/>
          </a:bodyPr>
          <a:lstStyle/>
          <a:p>
            <a:pPr algn="l"/>
            <a:r>
              <a:rPr lang="sv-SE" sz="3600" dirty="0" smtClean="0"/>
              <a:t>Sammanfattning :</a:t>
            </a:r>
            <a:endParaRPr lang="sv-SE" sz="3600" dirty="0"/>
          </a:p>
        </p:txBody>
      </p:sp>
      <p:sp>
        <p:nvSpPr>
          <p:cNvPr id="3" name="textruta 2"/>
          <p:cNvSpPr txBox="1"/>
          <p:nvPr/>
        </p:nvSpPr>
        <p:spPr>
          <a:xfrm>
            <a:off x="2714612" y="1214422"/>
            <a:ext cx="6429388" cy="5447645"/>
          </a:xfrm>
          <a:prstGeom prst="rect">
            <a:avLst/>
          </a:prstGeom>
          <a:noFill/>
        </p:spPr>
        <p:txBody>
          <a:bodyPr wrap="square" rtlCol="0">
            <a:spAutoFit/>
          </a:bodyPr>
          <a:lstStyle/>
          <a:p>
            <a:pPr marL="514350" indent="-514350">
              <a:buFont typeface="Wingdings" pitchFamily="2" charset="2"/>
              <a:buChar char="§"/>
            </a:pPr>
            <a:r>
              <a:rPr lang="sv-SE" sz="3000" dirty="0" smtClean="0">
                <a:solidFill>
                  <a:schemeClr val="bg1">
                    <a:lumMod val="95000"/>
                  </a:schemeClr>
                </a:solidFill>
                <a:latin typeface="Calibri" pitchFamily="34" charset="0"/>
                <a:cs typeface="Calibri" pitchFamily="34" charset="0"/>
              </a:rPr>
              <a:t>Vår miljö och </a:t>
            </a:r>
            <a:r>
              <a:rPr lang="sv-SE" sz="3000" dirty="0" smtClean="0">
                <a:solidFill>
                  <a:schemeClr val="bg1">
                    <a:lumMod val="95000"/>
                  </a:schemeClr>
                </a:solidFill>
                <a:latin typeface="Calibri" pitchFamily="34" charset="0"/>
                <a:cs typeface="Calibri" pitchFamily="34" charset="0"/>
              </a:rPr>
              <a:t>våra levnadsvillkor </a:t>
            </a:r>
            <a:r>
              <a:rPr lang="sv-SE" sz="3000" dirty="0" smtClean="0">
                <a:solidFill>
                  <a:schemeClr val="bg1">
                    <a:lumMod val="95000"/>
                  </a:schemeClr>
                </a:solidFill>
                <a:latin typeface="Calibri" pitchFamily="34" charset="0"/>
                <a:cs typeface="Calibri" pitchFamily="34" charset="0"/>
              </a:rPr>
              <a:t>har förändrats radikalt på kort </a:t>
            </a:r>
            <a:r>
              <a:rPr lang="sv-SE" sz="3000" dirty="0" smtClean="0">
                <a:solidFill>
                  <a:schemeClr val="bg1">
                    <a:lumMod val="95000"/>
                  </a:schemeClr>
                </a:solidFill>
                <a:latin typeface="Calibri" pitchFamily="34" charset="0"/>
                <a:cs typeface="Calibri" pitchFamily="34" charset="0"/>
              </a:rPr>
              <a:t>tid, men det har inte vår hjärna</a:t>
            </a:r>
          </a:p>
          <a:p>
            <a:pPr marL="514350" indent="-514350">
              <a:buFont typeface="Wingdings" pitchFamily="2" charset="2"/>
              <a:buChar char="§"/>
            </a:pPr>
            <a:endParaRPr lang="sv-SE" sz="2000" dirty="0" smtClean="0">
              <a:solidFill>
                <a:schemeClr val="bg1">
                  <a:lumMod val="95000"/>
                </a:schemeClr>
              </a:solidFill>
              <a:latin typeface="Calibri" pitchFamily="34" charset="0"/>
              <a:cs typeface="Calibri" pitchFamily="34" charset="0"/>
            </a:endParaRPr>
          </a:p>
          <a:p>
            <a:pPr marL="514350" indent="-514350">
              <a:buFont typeface="Wingdings" pitchFamily="2" charset="2"/>
              <a:buChar char="§"/>
            </a:pPr>
            <a:r>
              <a:rPr lang="sv-SE" sz="3000" dirty="0" smtClean="0">
                <a:solidFill>
                  <a:schemeClr val="bg1">
                    <a:lumMod val="95000"/>
                  </a:schemeClr>
                </a:solidFill>
                <a:latin typeface="Calibri" pitchFamily="34" charset="0"/>
                <a:cs typeface="Calibri" pitchFamily="34" charset="0"/>
              </a:rPr>
              <a:t>Standardnätverket = sannolikt vår största källa till stress</a:t>
            </a:r>
          </a:p>
          <a:p>
            <a:pPr marL="514350" indent="-514350"/>
            <a:endParaRPr lang="sv-SE" sz="2000" dirty="0" smtClean="0">
              <a:solidFill>
                <a:schemeClr val="bg1">
                  <a:lumMod val="95000"/>
                </a:schemeClr>
              </a:solidFill>
              <a:latin typeface="Calibri" pitchFamily="34" charset="0"/>
              <a:cs typeface="Calibri" pitchFamily="34" charset="0"/>
            </a:endParaRPr>
          </a:p>
          <a:p>
            <a:pPr marL="514350" indent="-514350">
              <a:buFont typeface="Wingdings" pitchFamily="2" charset="2"/>
              <a:buChar char="§"/>
            </a:pPr>
            <a:r>
              <a:rPr lang="sv-SE" sz="2800" dirty="0" smtClean="0">
                <a:solidFill>
                  <a:schemeClr val="bg1">
                    <a:lumMod val="95000"/>
                  </a:schemeClr>
                </a:solidFill>
                <a:latin typeface="Calibri" pitchFamily="34" charset="0"/>
                <a:cs typeface="Calibri" pitchFamily="34" charset="0"/>
              </a:rPr>
              <a:t>Hjärnan ljuger !</a:t>
            </a:r>
          </a:p>
          <a:p>
            <a:pPr marL="514350" indent="-514350">
              <a:buFont typeface="Wingdings" pitchFamily="2" charset="2"/>
              <a:buChar char="§"/>
            </a:pPr>
            <a:endParaRPr lang="sv-SE" sz="2000" dirty="0" smtClean="0">
              <a:solidFill>
                <a:schemeClr val="bg1">
                  <a:lumMod val="95000"/>
                </a:schemeClr>
              </a:solidFill>
              <a:latin typeface="Calibri" pitchFamily="34" charset="0"/>
              <a:cs typeface="Calibri" pitchFamily="34" charset="0"/>
            </a:endParaRPr>
          </a:p>
          <a:p>
            <a:pPr marL="514350" indent="-514350">
              <a:buFont typeface="Wingdings" pitchFamily="2" charset="2"/>
              <a:buChar char="§"/>
            </a:pPr>
            <a:r>
              <a:rPr lang="sv-SE" sz="3000" dirty="0" smtClean="0">
                <a:solidFill>
                  <a:schemeClr val="bg1">
                    <a:lumMod val="95000"/>
                  </a:schemeClr>
                </a:solidFill>
                <a:latin typeface="Calibri" pitchFamily="34" charset="0"/>
                <a:cs typeface="Calibri" pitchFamily="34" charset="0"/>
              </a:rPr>
              <a:t>Känsla av ensamhet = riskfaktor</a:t>
            </a:r>
          </a:p>
          <a:p>
            <a:pPr marL="514350" indent="-514350">
              <a:buFont typeface="Wingdings" pitchFamily="2" charset="2"/>
              <a:buChar char="§"/>
            </a:pPr>
            <a:endParaRPr lang="sv-SE" sz="2000" dirty="0" smtClean="0">
              <a:solidFill>
                <a:schemeClr val="bg1">
                  <a:lumMod val="95000"/>
                </a:schemeClr>
              </a:solidFill>
              <a:latin typeface="Calibri" pitchFamily="34" charset="0"/>
              <a:cs typeface="Calibri" pitchFamily="34" charset="0"/>
            </a:endParaRPr>
          </a:p>
          <a:p>
            <a:pPr marL="514350" indent="-514350">
              <a:buFont typeface="Wingdings" pitchFamily="2" charset="2"/>
              <a:buChar char="§"/>
            </a:pPr>
            <a:r>
              <a:rPr lang="sv-SE" sz="3000" dirty="0" smtClean="0">
                <a:solidFill>
                  <a:schemeClr val="bg1">
                    <a:lumMod val="95000"/>
                  </a:schemeClr>
                </a:solidFill>
                <a:latin typeface="Calibri" pitchFamily="34" charset="0"/>
                <a:cs typeface="Calibri" pitchFamily="34" charset="0"/>
              </a:rPr>
              <a:t>Hjärnan särskiljer inte tankar och tal</a:t>
            </a:r>
            <a:endParaRPr lang="sv-SE" sz="3000" dirty="0" smtClean="0">
              <a:solidFill>
                <a:schemeClr val="bg1">
                  <a:lumMod val="95000"/>
                </a:schemeClr>
              </a:solidFill>
              <a:latin typeface="Calibri" pitchFamily="34" charset="0"/>
              <a:cs typeface="Calibri" pitchFamily="34" charset="0"/>
            </a:endParaRPr>
          </a:p>
          <a:p>
            <a:pPr marL="514350" indent="-514350">
              <a:buFont typeface="Wingdings" pitchFamily="2" charset="2"/>
              <a:buChar char="§"/>
            </a:pPr>
            <a:endParaRPr lang="sv-SE" sz="2000" dirty="0" smtClean="0">
              <a:solidFill>
                <a:schemeClr val="bg1">
                  <a:lumMod val="95000"/>
                </a:schemeClr>
              </a:solidFill>
              <a:latin typeface="Calibri" pitchFamily="34" charset="0"/>
              <a:cs typeface="Calibri" pitchFamily="34" charset="0"/>
            </a:endParaRPr>
          </a:p>
        </p:txBody>
      </p:sp>
      <p:sp>
        <p:nvSpPr>
          <p:cNvPr id="4" name="textruta 3"/>
          <p:cNvSpPr txBox="1"/>
          <p:nvPr/>
        </p:nvSpPr>
        <p:spPr>
          <a:xfrm>
            <a:off x="142844" y="428604"/>
            <a:ext cx="2286016" cy="923330"/>
          </a:xfrm>
          <a:prstGeom prst="rect">
            <a:avLst/>
          </a:prstGeom>
          <a:noFill/>
        </p:spPr>
        <p:txBody>
          <a:bodyPr wrap="square" rtlCol="0">
            <a:spAutoFit/>
          </a:bodyPr>
          <a:lstStyle/>
          <a:p>
            <a:endParaRPr lang="sv-SE" dirty="0" smtClean="0"/>
          </a:p>
          <a:p>
            <a:endParaRPr lang="sv-SE" dirty="0" smtClean="0"/>
          </a:p>
          <a:p>
            <a:endParaRPr lang="sv-S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071802" y="285728"/>
            <a:ext cx="5643634" cy="714356"/>
          </a:xfrm>
        </p:spPr>
        <p:txBody>
          <a:bodyPr>
            <a:normAutofit/>
          </a:bodyPr>
          <a:lstStyle/>
          <a:p>
            <a:pPr algn="l"/>
            <a:r>
              <a:rPr lang="sv-SE" dirty="0" smtClean="0"/>
              <a:t>Stressreduktion:</a:t>
            </a:r>
            <a:endParaRPr lang="sv-SE" dirty="0"/>
          </a:p>
        </p:txBody>
      </p:sp>
      <p:sp>
        <p:nvSpPr>
          <p:cNvPr id="3" name="textruta 2"/>
          <p:cNvSpPr txBox="1"/>
          <p:nvPr/>
        </p:nvSpPr>
        <p:spPr>
          <a:xfrm>
            <a:off x="3214678" y="1142984"/>
            <a:ext cx="5929322" cy="5693866"/>
          </a:xfrm>
          <a:prstGeom prst="rect">
            <a:avLst/>
          </a:prstGeom>
          <a:noFill/>
        </p:spPr>
        <p:txBody>
          <a:bodyPr wrap="square" rtlCol="0">
            <a:spAutoFit/>
          </a:bodyPr>
          <a:lstStyle/>
          <a:p>
            <a:pPr marL="514350" indent="-514350">
              <a:buFont typeface="+mj-lt"/>
              <a:buAutoNum type="alphaLcParenR"/>
            </a:pPr>
            <a:r>
              <a:rPr lang="sv-SE" sz="2800" dirty="0" smtClean="0">
                <a:solidFill>
                  <a:schemeClr val="bg1">
                    <a:lumMod val="95000"/>
                  </a:schemeClr>
                </a:solidFill>
                <a:latin typeface="Calibri" pitchFamily="34" charset="0"/>
                <a:cs typeface="Calibri" pitchFamily="34" charset="0"/>
              </a:rPr>
              <a:t>Prioritera </a:t>
            </a:r>
            <a:r>
              <a:rPr lang="sv-SE" sz="2800" u="sng" dirty="0" smtClean="0">
                <a:solidFill>
                  <a:schemeClr val="bg1">
                    <a:lumMod val="95000"/>
                  </a:schemeClr>
                </a:solidFill>
                <a:latin typeface="Calibri" pitchFamily="34" charset="0"/>
                <a:cs typeface="Calibri" pitchFamily="34" charset="0"/>
              </a:rPr>
              <a:t>dina</a:t>
            </a:r>
            <a:r>
              <a:rPr lang="sv-SE" sz="2800" dirty="0" smtClean="0">
                <a:solidFill>
                  <a:schemeClr val="bg1">
                    <a:lumMod val="95000"/>
                  </a:schemeClr>
                </a:solidFill>
                <a:latin typeface="Calibri" pitchFamily="34" charset="0"/>
                <a:cs typeface="Calibri" pitchFamily="34" charset="0"/>
              </a:rPr>
              <a:t> behov och försök hitta på saker som roar dig.</a:t>
            </a:r>
          </a:p>
          <a:p>
            <a:pPr marL="514350" indent="-514350">
              <a:buFont typeface="+mj-lt"/>
              <a:buAutoNum type="alphaLcParenR"/>
            </a:pPr>
            <a:endParaRPr lang="sv-SE" sz="2800" dirty="0" smtClean="0">
              <a:solidFill>
                <a:schemeClr val="bg1">
                  <a:lumMod val="95000"/>
                </a:schemeClr>
              </a:solidFill>
              <a:latin typeface="Calibri" pitchFamily="34" charset="0"/>
              <a:cs typeface="Calibri" pitchFamily="34" charset="0"/>
            </a:endParaRPr>
          </a:p>
          <a:p>
            <a:pPr marL="514350" indent="-514350">
              <a:buFont typeface="+mj-lt"/>
              <a:buAutoNum type="alphaLcParenR"/>
            </a:pPr>
            <a:r>
              <a:rPr lang="sv-SE" sz="2800" dirty="0" smtClean="0">
                <a:solidFill>
                  <a:schemeClr val="bg1">
                    <a:lumMod val="95000"/>
                  </a:schemeClr>
                </a:solidFill>
                <a:latin typeface="Calibri" pitchFamily="34" charset="0"/>
                <a:cs typeface="Calibri" pitchFamily="34" charset="0"/>
              </a:rPr>
              <a:t>Rörelse minskar ångest och oro</a:t>
            </a:r>
          </a:p>
          <a:p>
            <a:pPr marL="514350" indent="-514350">
              <a:buFont typeface="+mj-lt"/>
              <a:buAutoNum type="alphaLcParenR"/>
            </a:pPr>
            <a:endParaRPr lang="sv-SE" sz="2800" dirty="0" smtClean="0">
              <a:solidFill>
                <a:schemeClr val="bg1">
                  <a:lumMod val="95000"/>
                </a:schemeClr>
              </a:solidFill>
              <a:latin typeface="Calibri" pitchFamily="34" charset="0"/>
              <a:cs typeface="Calibri" pitchFamily="34" charset="0"/>
            </a:endParaRPr>
          </a:p>
          <a:p>
            <a:pPr marL="514350" indent="-514350">
              <a:buFont typeface="+mj-lt"/>
              <a:buAutoNum type="alphaLcParenR"/>
            </a:pPr>
            <a:r>
              <a:rPr lang="sv-SE" sz="2800" dirty="0" smtClean="0">
                <a:solidFill>
                  <a:schemeClr val="bg1">
                    <a:lumMod val="95000"/>
                  </a:schemeClr>
                </a:solidFill>
                <a:latin typeface="Calibri" pitchFamily="34" charset="0"/>
                <a:cs typeface="Calibri" pitchFamily="34" charset="0"/>
              </a:rPr>
              <a:t>Vistas i naturen</a:t>
            </a:r>
          </a:p>
          <a:p>
            <a:pPr marL="514350" indent="-514350">
              <a:buFont typeface="+mj-lt"/>
              <a:buAutoNum type="alphaLcParenR"/>
            </a:pPr>
            <a:endParaRPr lang="sv-SE" sz="2800" dirty="0" smtClean="0">
              <a:solidFill>
                <a:schemeClr val="bg1">
                  <a:lumMod val="95000"/>
                </a:schemeClr>
              </a:solidFill>
              <a:latin typeface="Calibri" pitchFamily="34" charset="0"/>
              <a:cs typeface="Calibri" pitchFamily="34" charset="0"/>
            </a:endParaRPr>
          </a:p>
          <a:p>
            <a:pPr marL="514350" indent="-514350">
              <a:buFont typeface="+mj-lt"/>
              <a:buAutoNum type="alphaLcParenR"/>
            </a:pPr>
            <a:r>
              <a:rPr lang="sv-SE" sz="2800" dirty="0" smtClean="0">
                <a:solidFill>
                  <a:schemeClr val="bg1">
                    <a:lumMod val="95000"/>
                  </a:schemeClr>
                </a:solidFill>
                <a:latin typeface="Calibri" pitchFamily="34" charset="0"/>
                <a:cs typeface="Calibri" pitchFamily="34" charset="0"/>
              </a:rPr>
              <a:t>Umgås med vänner och familj</a:t>
            </a:r>
          </a:p>
          <a:p>
            <a:pPr marL="514350" indent="-514350">
              <a:buFont typeface="+mj-lt"/>
              <a:buAutoNum type="alphaLcParenR"/>
            </a:pPr>
            <a:endParaRPr lang="sv-SE" sz="2800" dirty="0" smtClean="0">
              <a:solidFill>
                <a:schemeClr val="bg1">
                  <a:lumMod val="95000"/>
                </a:schemeClr>
              </a:solidFill>
              <a:latin typeface="Calibri" pitchFamily="34" charset="0"/>
              <a:cs typeface="Calibri" pitchFamily="34" charset="0"/>
            </a:endParaRPr>
          </a:p>
          <a:p>
            <a:pPr marL="514350" indent="-514350">
              <a:buFont typeface="+mj-lt"/>
              <a:buAutoNum type="alphaLcParenR"/>
            </a:pPr>
            <a:r>
              <a:rPr lang="sv-SE" sz="2800" dirty="0" smtClean="0">
                <a:solidFill>
                  <a:schemeClr val="bg1">
                    <a:lumMod val="95000"/>
                  </a:schemeClr>
                </a:solidFill>
                <a:latin typeface="Calibri" pitchFamily="34" charset="0"/>
                <a:cs typeface="Calibri" pitchFamily="34" charset="0"/>
              </a:rPr>
              <a:t>Var noga med mat och sömn</a:t>
            </a:r>
          </a:p>
          <a:p>
            <a:pPr marL="514350" indent="-514350">
              <a:buFont typeface="+mj-lt"/>
              <a:buAutoNum type="alphaLcParenR"/>
            </a:pPr>
            <a:endParaRPr lang="sv-SE" sz="2800" dirty="0" smtClean="0">
              <a:solidFill>
                <a:schemeClr val="bg1">
                  <a:lumMod val="95000"/>
                </a:schemeClr>
              </a:solidFill>
              <a:latin typeface="Calibri" pitchFamily="34" charset="0"/>
              <a:cs typeface="Calibri" pitchFamily="34" charset="0"/>
            </a:endParaRPr>
          </a:p>
          <a:p>
            <a:pPr marL="514350" indent="-514350">
              <a:buFont typeface="+mj-lt"/>
              <a:buAutoNum type="alphaLcParenR"/>
            </a:pPr>
            <a:r>
              <a:rPr lang="sv-SE" sz="2800" dirty="0" smtClean="0">
                <a:solidFill>
                  <a:schemeClr val="bg1">
                    <a:lumMod val="95000"/>
                  </a:schemeClr>
                </a:solidFill>
                <a:latin typeface="Calibri" pitchFamily="34" charset="0"/>
                <a:cs typeface="Calibri" pitchFamily="34" charset="0"/>
              </a:rPr>
              <a:t>Ångest över grusade </a:t>
            </a:r>
            <a:r>
              <a:rPr lang="sv-SE" sz="2800" dirty="0" err="1" smtClean="0">
                <a:solidFill>
                  <a:schemeClr val="bg1">
                    <a:lumMod val="95000"/>
                  </a:schemeClr>
                </a:solidFill>
                <a:latin typeface="Calibri" pitchFamily="34" charset="0"/>
                <a:cs typeface="Calibri" pitchFamily="34" charset="0"/>
              </a:rPr>
              <a:t>förhopp-ningar</a:t>
            </a:r>
            <a:r>
              <a:rPr lang="sv-SE" sz="2800" dirty="0" smtClean="0">
                <a:solidFill>
                  <a:schemeClr val="bg1">
                    <a:lumMod val="95000"/>
                  </a:schemeClr>
                </a:solidFill>
                <a:latin typeface="Calibri" pitchFamily="34" charset="0"/>
                <a:cs typeface="Calibri" pitchFamily="34" charset="0"/>
              </a:rPr>
              <a:t> mildras med acceptans</a:t>
            </a:r>
            <a:endParaRPr lang="sv-SE" sz="2800" dirty="0">
              <a:latin typeface="Calibri" pitchFamily="34" charset="0"/>
              <a:cs typeface="Calibri" pitchFamily="34" charset="0"/>
            </a:endParaRPr>
          </a:p>
        </p:txBody>
      </p:sp>
      <p:sp>
        <p:nvSpPr>
          <p:cNvPr id="4" name="textruta 3"/>
          <p:cNvSpPr txBox="1"/>
          <p:nvPr/>
        </p:nvSpPr>
        <p:spPr>
          <a:xfrm>
            <a:off x="142844" y="428604"/>
            <a:ext cx="2286016" cy="923330"/>
          </a:xfrm>
          <a:prstGeom prst="rect">
            <a:avLst/>
          </a:prstGeom>
          <a:noFill/>
        </p:spPr>
        <p:txBody>
          <a:bodyPr wrap="square" rtlCol="0">
            <a:spAutoFit/>
          </a:bodyPr>
          <a:lstStyle/>
          <a:p>
            <a:endParaRPr lang="sv-SE" dirty="0" smtClean="0"/>
          </a:p>
          <a:p>
            <a:endParaRPr lang="sv-SE" dirty="0" smtClean="0"/>
          </a:p>
          <a:p>
            <a:endParaRPr lang="sv-SE" dirty="0" smtClean="0"/>
          </a:p>
        </p:txBody>
      </p:sp>
      <p:sp>
        <p:nvSpPr>
          <p:cNvPr id="5" name="textruta 4"/>
          <p:cNvSpPr txBox="1"/>
          <p:nvPr/>
        </p:nvSpPr>
        <p:spPr>
          <a:xfrm>
            <a:off x="357158" y="1214422"/>
            <a:ext cx="2214578" cy="1661993"/>
          </a:xfrm>
          <a:prstGeom prst="rect">
            <a:avLst/>
          </a:prstGeom>
          <a:noFill/>
        </p:spPr>
        <p:txBody>
          <a:bodyPr wrap="square" rtlCol="0">
            <a:spAutoFit/>
          </a:bodyPr>
          <a:lstStyle/>
          <a:p>
            <a:pPr>
              <a:buFont typeface="Arial" pitchFamily="34" charset="0"/>
              <a:buChar char="•"/>
            </a:pPr>
            <a:r>
              <a:rPr lang="sv-SE" sz="2800" dirty="0" smtClean="0">
                <a:solidFill>
                  <a:schemeClr val="accent2">
                    <a:lumMod val="50000"/>
                  </a:schemeClr>
                </a:solidFill>
                <a:latin typeface="Calibri" pitchFamily="34" charset="0"/>
                <a:cs typeface="Calibri" pitchFamily="34" charset="0"/>
              </a:rPr>
              <a:t>Lekfullhet</a:t>
            </a:r>
          </a:p>
          <a:p>
            <a:pPr>
              <a:buFont typeface="Arial" pitchFamily="34" charset="0"/>
              <a:buChar char="•"/>
            </a:pPr>
            <a:r>
              <a:rPr lang="sv-SE" sz="2800" dirty="0" smtClean="0">
                <a:solidFill>
                  <a:schemeClr val="accent2">
                    <a:lumMod val="50000"/>
                  </a:schemeClr>
                </a:solidFill>
                <a:latin typeface="Calibri" pitchFamily="34" charset="0"/>
                <a:cs typeface="Calibri" pitchFamily="34" charset="0"/>
              </a:rPr>
              <a:t>Samhörighet</a:t>
            </a:r>
          </a:p>
          <a:p>
            <a:pPr>
              <a:buFont typeface="Arial" pitchFamily="34" charset="0"/>
              <a:buChar char="•"/>
            </a:pPr>
            <a:r>
              <a:rPr lang="sv-SE" sz="2800" dirty="0" smtClean="0">
                <a:solidFill>
                  <a:schemeClr val="accent2">
                    <a:lumMod val="50000"/>
                  </a:schemeClr>
                </a:solidFill>
                <a:latin typeface="Calibri" pitchFamily="34" charset="0"/>
                <a:cs typeface="Calibri" pitchFamily="34" charset="0"/>
              </a:rPr>
              <a:t>Flow</a:t>
            </a:r>
          </a:p>
          <a:p>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071802" y="285728"/>
            <a:ext cx="5643634" cy="714356"/>
          </a:xfrm>
        </p:spPr>
        <p:txBody>
          <a:bodyPr>
            <a:normAutofit/>
          </a:bodyPr>
          <a:lstStyle/>
          <a:p>
            <a:pPr algn="l"/>
            <a:r>
              <a:rPr lang="sv-SE" dirty="0" smtClean="0"/>
              <a:t>Stressreduktion:</a:t>
            </a:r>
            <a:endParaRPr lang="sv-SE" dirty="0"/>
          </a:p>
        </p:txBody>
      </p:sp>
      <p:sp>
        <p:nvSpPr>
          <p:cNvPr id="3" name="textruta 2"/>
          <p:cNvSpPr txBox="1"/>
          <p:nvPr/>
        </p:nvSpPr>
        <p:spPr>
          <a:xfrm>
            <a:off x="3214678" y="1214422"/>
            <a:ext cx="5929322" cy="4832092"/>
          </a:xfrm>
          <a:prstGeom prst="rect">
            <a:avLst/>
          </a:prstGeom>
          <a:noFill/>
        </p:spPr>
        <p:txBody>
          <a:bodyPr wrap="square" rtlCol="0">
            <a:spAutoFit/>
          </a:bodyPr>
          <a:lstStyle/>
          <a:p>
            <a:r>
              <a:rPr lang="sv-SE" sz="2800" dirty="0" smtClean="0">
                <a:solidFill>
                  <a:schemeClr val="bg1">
                    <a:lumMod val="95000"/>
                  </a:schemeClr>
                </a:solidFill>
                <a:latin typeface="Calibri" pitchFamily="34" charset="0"/>
                <a:cs typeface="Calibri" pitchFamily="34" charset="0"/>
              </a:rPr>
              <a:t>f )  Övningar för att minska pågående stress och ångest:</a:t>
            </a:r>
          </a:p>
          <a:p>
            <a:pPr>
              <a:buFont typeface="Arial" pitchFamily="34" charset="0"/>
              <a:buChar char="•"/>
            </a:pPr>
            <a:endParaRPr lang="sv-SE" sz="2800" dirty="0" smtClean="0">
              <a:solidFill>
                <a:schemeClr val="bg1">
                  <a:lumMod val="95000"/>
                </a:schemeClr>
              </a:solidFill>
              <a:latin typeface="Calibri" pitchFamily="34" charset="0"/>
              <a:cs typeface="Calibri" pitchFamily="34" charset="0"/>
            </a:endParaRPr>
          </a:p>
          <a:p>
            <a:r>
              <a:rPr lang="sv-SE" sz="2800" dirty="0" smtClean="0">
                <a:solidFill>
                  <a:schemeClr val="bg1">
                    <a:lumMod val="95000"/>
                  </a:schemeClr>
                </a:solidFill>
                <a:latin typeface="Calibri" pitchFamily="34" charset="0"/>
                <a:cs typeface="Calibri" pitchFamily="34" charset="0"/>
              </a:rPr>
              <a:t>f1 )  Motverka kamp &amp; flykt</a:t>
            </a:r>
          </a:p>
          <a:p>
            <a:pPr>
              <a:buFont typeface="Arial" pitchFamily="34" charset="0"/>
              <a:buChar char="•"/>
            </a:pPr>
            <a:endParaRPr lang="sv-SE" sz="2800" dirty="0" smtClean="0">
              <a:solidFill>
                <a:schemeClr val="bg1">
                  <a:lumMod val="95000"/>
                </a:schemeClr>
              </a:solidFill>
              <a:latin typeface="Calibri" pitchFamily="34" charset="0"/>
              <a:cs typeface="Calibri" pitchFamily="34" charset="0"/>
            </a:endParaRPr>
          </a:p>
          <a:p>
            <a:r>
              <a:rPr lang="sv-SE" sz="2800" dirty="0" smtClean="0">
                <a:solidFill>
                  <a:schemeClr val="bg1">
                    <a:lumMod val="95000"/>
                  </a:schemeClr>
                </a:solidFill>
                <a:latin typeface="Calibri" pitchFamily="34" charset="0"/>
                <a:cs typeface="Calibri" pitchFamily="34" charset="0"/>
              </a:rPr>
              <a:t>f2 )  Stryk dina axlar och armar</a:t>
            </a:r>
          </a:p>
          <a:p>
            <a:pPr>
              <a:buFont typeface="Arial" pitchFamily="34" charset="0"/>
              <a:buChar char="•"/>
            </a:pPr>
            <a:endParaRPr lang="sv-SE" sz="2800" dirty="0" smtClean="0">
              <a:solidFill>
                <a:schemeClr val="bg1">
                  <a:lumMod val="95000"/>
                </a:schemeClr>
              </a:solidFill>
              <a:latin typeface="Calibri" pitchFamily="34" charset="0"/>
              <a:cs typeface="Calibri" pitchFamily="34" charset="0"/>
            </a:endParaRPr>
          </a:p>
          <a:p>
            <a:r>
              <a:rPr lang="sv-SE" sz="2800" dirty="0" smtClean="0">
                <a:solidFill>
                  <a:schemeClr val="bg1">
                    <a:lumMod val="95000"/>
                  </a:schemeClr>
                </a:solidFill>
                <a:latin typeface="Calibri" pitchFamily="34" charset="0"/>
                <a:cs typeface="Calibri" pitchFamily="34" charset="0"/>
              </a:rPr>
              <a:t>f3 )  Fokusera på något du kan känna just nu med dina 5 sinnen</a:t>
            </a:r>
          </a:p>
          <a:p>
            <a:pPr>
              <a:buFont typeface="Arial" pitchFamily="34" charset="0"/>
              <a:buChar char="•"/>
            </a:pPr>
            <a:endParaRPr lang="sv-SE" sz="2800" dirty="0" smtClean="0">
              <a:solidFill>
                <a:schemeClr val="bg1">
                  <a:lumMod val="95000"/>
                </a:schemeClr>
              </a:solidFill>
              <a:latin typeface="Calibri" pitchFamily="34" charset="0"/>
              <a:cs typeface="Calibri" pitchFamily="34" charset="0"/>
            </a:endParaRPr>
          </a:p>
          <a:p>
            <a:r>
              <a:rPr lang="sv-SE" sz="2800" dirty="0" smtClean="0">
                <a:solidFill>
                  <a:schemeClr val="bg1">
                    <a:lumMod val="95000"/>
                  </a:schemeClr>
                </a:solidFill>
                <a:latin typeface="Calibri" pitchFamily="34" charset="0"/>
                <a:cs typeface="Calibri" pitchFamily="34" charset="0"/>
              </a:rPr>
              <a:t>f4 )  Tala varsamt och mjukt till dig själv</a:t>
            </a:r>
            <a:endParaRPr lang="sv-SE" sz="2800" dirty="0">
              <a:latin typeface="Calibri" pitchFamily="34" charset="0"/>
              <a:cs typeface="Calibri" pitchFamily="34" charset="0"/>
            </a:endParaRPr>
          </a:p>
        </p:txBody>
      </p:sp>
      <p:sp>
        <p:nvSpPr>
          <p:cNvPr id="4" name="textruta 3"/>
          <p:cNvSpPr txBox="1"/>
          <p:nvPr/>
        </p:nvSpPr>
        <p:spPr>
          <a:xfrm>
            <a:off x="142844" y="428604"/>
            <a:ext cx="2286016" cy="923330"/>
          </a:xfrm>
          <a:prstGeom prst="rect">
            <a:avLst/>
          </a:prstGeom>
          <a:noFill/>
        </p:spPr>
        <p:txBody>
          <a:bodyPr wrap="square" rtlCol="0">
            <a:spAutoFit/>
          </a:bodyPr>
          <a:lstStyle/>
          <a:p>
            <a:endParaRPr lang="sv-SE" dirty="0" smtClean="0"/>
          </a:p>
          <a:p>
            <a:endParaRPr lang="sv-SE" dirty="0" smtClean="0"/>
          </a:p>
          <a:p>
            <a:endParaRPr lang="sv-S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214810" y="357166"/>
            <a:ext cx="5857884" cy="1357322"/>
          </a:xfrm>
        </p:spPr>
        <p:txBody>
          <a:bodyPr>
            <a:normAutofit fontScale="90000"/>
          </a:bodyPr>
          <a:lstStyle/>
          <a:p>
            <a:pPr algn="l"/>
            <a:r>
              <a:rPr lang="sv-SE" dirty="0" smtClean="0"/>
              <a:t/>
            </a:r>
            <a:br>
              <a:rPr lang="sv-SE" dirty="0" smtClean="0"/>
            </a:br>
            <a:r>
              <a:rPr lang="sv-SE" sz="6000" dirty="0" smtClean="0"/>
              <a:t>frågor?</a:t>
            </a:r>
            <a:endParaRPr lang="sv-SE" sz="6000" dirty="0"/>
          </a:p>
        </p:txBody>
      </p:sp>
      <p:sp>
        <p:nvSpPr>
          <p:cNvPr id="6" name="textruta 5"/>
          <p:cNvSpPr txBox="1"/>
          <p:nvPr/>
        </p:nvSpPr>
        <p:spPr>
          <a:xfrm>
            <a:off x="214282" y="5715016"/>
            <a:ext cx="2357454" cy="923330"/>
          </a:xfrm>
          <a:prstGeom prst="rect">
            <a:avLst/>
          </a:prstGeom>
          <a:noFill/>
        </p:spPr>
        <p:txBody>
          <a:bodyPr wrap="square" rtlCol="0">
            <a:spAutoFit/>
          </a:bodyPr>
          <a:lstStyle/>
          <a:p>
            <a:r>
              <a:rPr lang="sv-SE" dirty="0" smtClean="0"/>
              <a:t>Del 1 (30 min): </a:t>
            </a:r>
          </a:p>
          <a:p>
            <a:r>
              <a:rPr lang="sv-SE" dirty="0" smtClean="0"/>
              <a:t>En grundläggande förståelse</a:t>
            </a:r>
            <a:endParaRPr lang="sv-SE" dirty="0"/>
          </a:p>
        </p:txBody>
      </p:sp>
      <p:pic>
        <p:nvPicPr>
          <p:cNvPr id="7" name="Bildobjekt 6" descr="Ideology_Icon.png"/>
          <p:cNvPicPr>
            <a:picLocks noChangeAspect="1"/>
          </p:cNvPicPr>
          <p:nvPr/>
        </p:nvPicPr>
        <p:blipFill>
          <a:blip r:embed="rId3"/>
          <a:stretch>
            <a:fillRect/>
          </a:stretch>
        </p:blipFill>
        <p:spPr>
          <a:xfrm>
            <a:off x="4071934" y="1857364"/>
            <a:ext cx="3904187" cy="457200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143240" y="642918"/>
            <a:ext cx="5715008" cy="2357454"/>
          </a:xfrm>
        </p:spPr>
        <p:txBody>
          <a:bodyPr>
            <a:normAutofit fontScale="90000"/>
          </a:bodyPr>
          <a:lstStyle/>
          <a:p>
            <a:pPr algn="l"/>
            <a:r>
              <a:rPr lang="sv-SE" sz="4400" dirty="0" smtClean="0">
                <a:solidFill>
                  <a:schemeClr val="accent2">
                    <a:lumMod val="50000"/>
                  </a:schemeClr>
                </a:solidFill>
                <a:latin typeface="Arial" pitchFamily="34" charset="0"/>
                <a:cs typeface="Arial" pitchFamily="34" charset="0"/>
              </a:rPr>
              <a:t/>
            </a:r>
            <a:br>
              <a:rPr lang="sv-SE" sz="4400" dirty="0" smtClean="0">
                <a:solidFill>
                  <a:schemeClr val="accent2">
                    <a:lumMod val="50000"/>
                  </a:schemeClr>
                </a:solidFill>
                <a:latin typeface="Arial" pitchFamily="34" charset="0"/>
                <a:cs typeface="Arial" pitchFamily="34" charset="0"/>
              </a:rPr>
            </a:br>
            <a:r>
              <a:rPr lang="sv-SE" dirty="0" smtClean="0"/>
              <a:t>”Din värsta fiende kan inte skada dig så mycket som dina egna tankar.”</a:t>
            </a:r>
            <a:endParaRPr lang="sv-SE" dirty="0"/>
          </a:p>
        </p:txBody>
      </p:sp>
      <p:sp>
        <p:nvSpPr>
          <p:cNvPr id="5" name="textruta 4"/>
          <p:cNvSpPr txBox="1"/>
          <p:nvPr/>
        </p:nvSpPr>
        <p:spPr>
          <a:xfrm>
            <a:off x="285720" y="1285860"/>
            <a:ext cx="2143140" cy="1661993"/>
          </a:xfrm>
          <a:prstGeom prst="rect">
            <a:avLst/>
          </a:prstGeom>
          <a:noFill/>
        </p:spPr>
        <p:txBody>
          <a:bodyPr wrap="square" rtlCol="0">
            <a:spAutoFit/>
          </a:bodyPr>
          <a:lstStyle/>
          <a:p>
            <a:r>
              <a:rPr lang="sv-SE" sz="2800" dirty="0" smtClean="0">
                <a:solidFill>
                  <a:schemeClr val="accent2">
                    <a:lumMod val="50000"/>
                  </a:schemeClr>
                </a:solidFill>
                <a:latin typeface="Calibri" pitchFamily="34" charset="0"/>
                <a:cs typeface="Calibri" pitchFamily="34" charset="0"/>
              </a:rPr>
              <a:t>Följande citat talar sitt tylig språk…</a:t>
            </a:r>
          </a:p>
          <a:p>
            <a:endParaRPr lang="sv-SE"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286116" y="857232"/>
            <a:ext cx="5357850" cy="1357322"/>
          </a:xfrm>
        </p:spPr>
        <p:txBody>
          <a:bodyPr>
            <a:normAutofit fontScale="90000"/>
          </a:bodyPr>
          <a:lstStyle/>
          <a:p>
            <a:pPr algn="l"/>
            <a:r>
              <a:rPr lang="sv-SE" dirty="0" smtClean="0"/>
              <a:t/>
            </a:r>
            <a:br>
              <a:rPr lang="sv-SE" dirty="0" smtClean="0"/>
            </a:br>
            <a:r>
              <a:rPr lang="sv-SE" sz="6000" dirty="0" smtClean="0"/>
              <a:t>Tack för visat intresse!</a:t>
            </a:r>
            <a:endParaRPr lang="sv-SE" sz="6000" dirty="0"/>
          </a:p>
        </p:txBody>
      </p:sp>
      <p:sp>
        <p:nvSpPr>
          <p:cNvPr id="6" name="textruta 5"/>
          <p:cNvSpPr txBox="1"/>
          <p:nvPr/>
        </p:nvSpPr>
        <p:spPr>
          <a:xfrm>
            <a:off x="214282" y="5715016"/>
            <a:ext cx="2357454" cy="923330"/>
          </a:xfrm>
          <a:prstGeom prst="rect">
            <a:avLst/>
          </a:prstGeom>
          <a:noFill/>
        </p:spPr>
        <p:txBody>
          <a:bodyPr wrap="square" rtlCol="0">
            <a:spAutoFit/>
          </a:bodyPr>
          <a:lstStyle/>
          <a:p>
            <a:r>
              <a:rPr lang="sv-SE" dirty="0" smtClean="0"/>
              <a:t>Del 1 (30 min): </a:t>
            </a:r>
          </a:p>
          <a:p>
            <a:r>
              <a:rPr lang="sv-SE" dirty="0" smtClean="0"/>
              <a:t>En grundläggande förståelse</a:t>
            </a:r>
            <a:endParaRPr lang="sv-SE" dirty="0"/>
          </a:p>
        </p:txBody>
      </p:sp>
      <p:pic>
        <p:nvPicPr>
          <p:cNvPr id="5" name="Bildobjekt 4" descr="Gartoon-Bluefish-icon.png"/>
          <p:cNvPicPr>
            <a:picLocks noChangeAspect="1"/>
          </p:cNvPicPr>
          <p:nvPr/>
        </p:nvPicPr>
        <p:blipFill>
          <a:blip r:embed="rId3"/>
          <a:stretch>
            <a:fillRect/>
          </a:stretch>
        </p:blipFill>
        <p:spPr>
          <a:xfrm>
            <a:off x="4000496" y="2571744"/>
            <a:ext cx="3746068" cy="368753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714744" y="714356"/>
            <a:ext cx="4429156" cy="1143008"/>
          </a:xfrm>
        </p:spPr>
        <p:txBody>
          <a:bodyPr>
            <a:normAutofit fontScale="90000"/>
          </a:bodyPr>
          <a:lstStyle/>
          <a:p>
            <a:pPr algn="l"/>
            <a:r>
              <a:rPr lang="sv-SE" dirty="0" smtClean="0"/>
              <a:t>Tankar kopplade till framtiden</a:t>
            </a:r>
            <a:endParaRPr lang="sv-SE" dirty="0"/>
          </a:p>
        </p:txBody>
      </p:sp>
      <p:pic>
        <p:nvPicPr>
          <p:cNvPr id="2051" name="Picture 3" descr="C:\Users\Magnus\Desktop\kikare.jpg"/>
          <p:cNvPicPr>
            <a:picLocks noChangeAspect="1" noChangeArrowheads="1"/>
          </p:cNvPicPr>
          <p:nvPr/>
        </p:nvPicPr>
        <p:blipFill>
          <a:blip r:embed="rId3"/>
          <a:srcRect/>
          <a:stretch>
            <a:fillRect/>
          </a:stretch>
        </p:blipFill>
        <p:spPr bwMode="auto">
          <a:xfrm>
            <a:off x="3357554" y="2500306"/>
            <a:ext cx="5175250" cy="3995737"/>
          </a:xfrm>
          <a:prstGeom prst="rect">
            <a:avLst/>
          </a:prstGeom>
          <a:noFill/>
        </p:spPr>
      </p:pic>
      <p:sp>
        <p:nvSpPr>
          <p:cNvPr id="6" name="textruta 5"/>
          <p:cNvSpPr txBox="1"/>
          <p:nvPr/>
        </p:nvSpPr>
        <p:spPr>
          <a:xfrm>
            <a:off x="285720" y="1000108"/>
            <a:ext cx="1857388" cy="4247317"/>
          </a:xfrm>
          <a:prstGeom prst="rect">
            <a:avLst/>
          </a:prstGeom>
          <a:noFill/>
        </p:spPr>
        <p:txBody>
          <a:bodyPr wrap="square" rtlCol="0">
            <a:spAutoFit/>
          </a:bodyPr>
          <a:lstStyle/>
          <a:p>
            <a:r>
              <a:rPr lang="sv-SE" dirty="0" smtClean="0">
                <a:solidFill>
                  <a:schemeClr val="accent2">
                    <a:lumMod val="50000"/>
                  </a:schemeClr>
                </a:solidFill>
                <a:latin typeface="Arial" pitchFamily="34" charset="0"/>
                <a:cs typeface="Arial" pitchFamily="34" charset="0"/>
              </a:rPr>
              <a:t>Varför kommer aldrig barnen och hälsar på…</a:t>
            </a:r>
          </a:p>
          <a:p>
            <a:endParaRPr lang="sv-SE" dirty="0" smtClean="0">
              <a:solidFill>
                <a:schemeClr val="accent2">
                  <a:lumMod val="50000"/>
                </a:schemeClr>
              </a:solidFill>
              <a:latin typeface="Arial" pitchFamily="34" charset="0"/>
              <a:cs typeface="Arial" pitchFamily="34" charset="0"/>
            </a:endParaRPr>
          </a:p>
          <a:p>
            <a:r>
              <a:rPr lang="sv-SE" dirty="0" smtClean="0">
                <a:solidFill>
                  <a:schemeClr val="accent2">
                    <a:lumMod val="50000"/>
                  </a:schemeClr>
                </a:solidFill>
                <a:latin typeface="Arial" pitchFamily="34" charset="0"/>
                <a:cs typeface="Arial" pitchFamily="34" charset="0"/>
              </a:rPr>
              <a:t>Jag hoppas att </a:t>
            </a:r>
            <a:r>
              <a:rPr lang="sv-SE" dirty="0" err="1" smtClean="0">
                <a:solidFill>
                  <a:schemeClr val="accent2">
                    <a:lumMod val="50000"/>
                  </a:schemeClr>
                </a:solidFill>
                <a:latin typeface="Arial" pitchFamily="34" charset="0"/>
                <a:cs typeface="Arial" pitchFamily="34" charset="0"/>
              </a:rPr>
              <a:t>läkarunder-sökningen</a:t>
            </a:r>
            <a:r>
              <a:rPr lang="sv-SE" dirty="0" smtClean="0">
                <a:solidFill>
                  <a:schemeClr val="accent2">
                    <a:lumMod val="50000"/>
                  </a:schemeClr>
                </a:solidFill>
                <a:latin typeface="Arial" pitchFamily="34" charset="0"/>
                <a:cs typeface="Arial" pitchFamily="34" charset="0"/>
              </a:rPr>
              <a:t> i morgon går bra…</a:t>
            </a:r>
          </a:p>
          <a:p>
            <a:endParaRPr lang="sv-SE" dirty="0" smtClean="0">
              <a:solidFill>
                <a:schemeClr val="accent2">
                  <a:lumMod val="50000"/>
                </a:schemeClr>
              </a:solidFill>
              <a:latin typeface="Arial" pitchFamily="34" charset="0"/>
              <a:cs typeface="Arial" pitchFamily="34" charset="0"/>
            </a:endParaRPr>
          </a:p>
          <a:p>
            <a:endParaRPr lang="sv-SE" dirty="0" smtClean="0">
              <a:solidFill>
                <a:schemeClr val="accent2">
                  <a:lumMod val="50000"/>
                </a:schemeClr>
              </a:solidFill>
              <a:latin typeface="Arial" pitchFamily="34" charset="0"/>
              <a:cs typeface="Arial" pitchFamily="34" charset="0"/>
            </a:endParaRPr>
          </a:p>
          <a:p>
            <a:r>
              <a:rPr lang="sv-SE" dirty="0" smtClean="0">
                <a:solidFill>
                  <a:schemeClr val="accent2">
                    <a:lumMod val="50000"/>
                  </a:schemeClr>
                </a:solidFill>
                <a:latin typeface="Arial" pitchFamily="34" charset="0"/>
                <a:cs typeface="Arial" pitchFamily="34" charset="0"/>
              </a:rPr>
              <a:t>Jag önskar att jag lärde känna fler vänner?</a:t>
            </a:r>
          </a:p>
          <a:p>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143240" y="428604"/>
            <a:ext cx="5715008" cy="714380"/>
          </a:xfrm>
        </p:spPr>
        <p:txBody>
          <a:bodyPr>
            <a:normAutofit fontScale="90000"/>
          </a:bodyPr>
          <a:lstStyle/>
          <a:p>
            <a:pPr algn="ctr"/>
            <a:r>
              <a:rPr lang="sv-SE" dirty="0" smtClean="0"/>
              <a:t/>
            </a:r>
            <a:br>
              <a:rPr lang="sv-SE" dirty="0" smtClean="0"/>
            </a:br>
            <a:r>
              <a:rPr lang="sv-SE" dirty="0" smtClean="0"/>
              <a:t>Tankarnas påverkan</a:t>
            </a:r>
            <a:endParaRPr lang="sv-SE" dirty="0"/>
          </a:p>
        </p:txBody>
      </p:sp>
      <p:sp>
        <p:nvSpPr>
          <p:cNvPr id="5" name="textruta 4"/>
          <p:cNvSpPr txBox="1"/>
          <p:nvPr/>
        </p:nvSpPr>
        <p:spPr>
          <a:xfrm>
            <a:off x="214282" y="642918"/>
            <a:ext cx="2428892" cy="3293209"/>
          </a:xfrm>
          <a:prstGeom prst="rect">
            <a:avLst/>
          </a:prstGeom>
          <a:noFill/>
        </p:spPr>
        <p:txBody>
          <a:bodyPr wrap="square" rtlCol="0">
            <a:spAutoFit/>
          </a:bodyPr>
          <a:lstStyle/>
          <a:p>
            <a:endParaRPr lang="sv-SE" sz="2000" dirty="0" smtClean="0">
              <a:solidFill>
                <a:schemeClr val="accent2">
                  <a:lumMod val="50000"/>
                </a:schemeClr>
              </a:solidFill>
              <a:latin typeface="Arial" pitchFamily="34" charset="0"/>
              <a:cs typeface="Arial" pitchFamily="34" charset="0"/>
            </a:endParaRPr>
          </a:p>
          <a:p>
            <a:endParaRPr lang="sv-SE" sz="2000" dirty="0" smtClean="0">
              <a:solidFill>
                <a:schemeClr val="accent2">
                  <a:lumMod val="50000"/>
                </a:schemeClr>
              </a:solidFill>
              <a:latin typeface="Arial" pitchFamily="34" charset="0"/>
              <a:cs typeface="Arial" pitchFamily="34" charset="0"/>
            </a:endParaRPr>
          </a:p>
          <a:p>
            <a:r>
              <a:rPr lang="sv-SE" sz="2800" dirty="0" smtClean="0">
                <a:solidFill>
                  <a:schemeClr val="accent2">
                    <a:lumMod val="50000"/>
                  </a:schemeClr>
                </a:solidFill>
                <a:latin typeface="Calibri" pitchFamily="34" charset="0"/>
                <a:cs typeface="Calibri" pitchFamily="34" charset="0"/>
              </a:rPr>
              <a:t>Vad är stress?</a:t>
            </a:r>
          </a:p>
          <a:p>
            <a:endParaRPr lang="sv-SE" sz="2800" dirty="0" smtClean="0">
              <a:solidFill>
                <a:schemeClr val="accent2">
                  <a:lumMod val="50000"/>
                </a:schemeClr>
              </a:solidFill>
              <a:latin typeface="Calibri" pitchFamily="34" charset="0"/>
              <a:cs typeface="Calibri" pitchFamily="34" charset="0"/>
            </a:endParaRPr>
          </a:p>
          <a:p>
            <a:r>
              <a:rPr lang="sv-SE" sz="2800" dirty="0" smtClean="0">
                <a:solidFill>
                  <a:schemeClr val="accent2">
                    <a:lumMod val="50000"/>
                  </a:schemeClr>
                </a:solidFill>
                <a:latin typeface="Calibri" pitchFamily="34" charset="0"/>
                <a:cs typeface="Calibri" pitchFamily="34" charset="0"/>
              </a:rPr>
              <a:t>                                      = oro för vad som kan hända i framtiden.</a:t>
            </a:r>
            <a:endParaRPr lang="sv-SE" sz="2800" dirty="0">
              <a:solidFill>
                <a:schemeClr val="accent2">
                  <a:lumMod val="50000"/>
                </a:schemeClr>
              </a:solidFill>
              <a:latin typeface="Calibri" pitchFamily="34" charset="0"/>
              <a:cs typeface="Calibri" pitchFamily="34" charset="0"/>
            </a:endParaRPr>
          </a:p>
        </p:txBody>
      </p:sp>
      <p:pic>
        <p:nvPicPr>
          <p:cNvPr id="8" name="Bildobjekt 7" descr="lejon_ater.jpg"/>
          <p:cNvPicPr>
            <a:picLocks noChangeAspect="1"/>
          </p:cNvPicPr>
          <p:nvPr/>
        </p:nvPicPr>
        <p:blipFill>
          <a:blip r:embed="rId3"/>
          <a:stretch>
            <a:fillRect/>
          </a:stretch>
        </p:blipFill>
        <p:spPr>
          <a:xfrm>
            <a:off x="6000760" y="2000240"/>
            <a:ext cx="2891516" cy="4371972"/>
          </a:xfrm>
          <a:prstGeom prst="rect">
            <a:avLst/>
          </a:prstGeom>
        </p:spPr>
      </p:pic>
      <p:pic>
        <p:nvPicPr>
          <p:cNvPr id="9" name="Bildobjekt 8" descr="lejon_ryter_.jpg"/>
          <p:cNvPicPr>
            <a:picLocks noChangeAspect="1"/>
          </p:cNvPicPr>
          <p:nvPr/>
        </p:nvPicPr>
        <p:blipFill>
          <a:blip r:embed="rId4"/>
          <a:stretch>
            <a:fillRect/>
          </a:stretch>
        </p:blipFill>
        <p:spPr>
          <a:xfrm>
            <a:off x="2857488" y="2000240"/>
            <a:ext cx="3000396" cy="437866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214678" y="642918"/>
            <a:ext cx="5715008" cy="1285884"/>
          </a:xfrm>
        </p:spPr>
        <p:txBody>
          <a:bodyPr>
            <a:normAutofit/>
          </a:bodyPr>
          <a:lstStyle/>
          <a:p>
            <a:pPr algn="l"/>
            <a:r>
              <a:rPr lang="sv-SE" dirty="0" smtClean="0"/>
              <a:t>Vad får dina tankar dig att </a:t>
            </a:r>
            <a:r>
              <a:rPr lang="sv-SE" u="sng" dirty="0" smtClean="0"/>
              <a:t>känna</a:t>
            </a:r>
            <a:r>
              <a:rPr lang="sv-SE" dirty="0" smtClean="0"/>
              <a:t>?</a:t>
            </a:r>
            <a:endParaRPr lang="sv-SE" dirty="0"/>
          </a:p>
        </p:txBody>
      </p:sp>
      <p:sp>
        <p:nvSpPr>
          <p:cNvPr id="4" name="textruta 3"/>
          <p:cNvSpPr txBox="1"/>
          <p:nvPr/>
        </p:nvSpPr>
        <p:spPr>
          <a:xfrm>
            <a:off x="285720" y="1285860"/>
            <a:ext cx="2286016" cy="954107"/>
          </a:xfrm>
          <a:prstGeom prst="rect">
            <a:avLst/>
          </a:prstGeom>
          <a:noFill/>
        </p:spPr>
        <p:txBody>
          <a:bodyPr wrap="square" rtlCol="0">
            <a:spAutoFit/>
          </a:bodyPr>
          <a:lstStyle/>
          <a:p>
            <a:r>
              <a:rPr lang="sv-SE" sz="2800" dirty="0" smtClean="0">
                <a:solidFill>
                  <a:schemeClr val="accent2">
                    <a:lumMod val="50000"/>
                  </a:schemeClr>
                </a:solidFill>
                <a:latin typeface="Calibri" pitchFamily="34" charset="0"/>
                <a:cs typeface="Calibri" pitchFamily="34" charset="0"/>
              </a:rPr>
              <a:t>Fundera en stund…..</a:t>
            </a:r>
            <a:endParaRPr lang="sv-SE" sz="2800" dirty="0">
              <a:solidFill>
                <a:schemeClr val="accent2">
                  <a:lumMod val="50000"/>
                </a:schemeClr>
              </a:solidFill>
              <a:latin typeface="Calibri" pitchFamily="34" charset="0"/>
              <a:cs typeface="Calibri" pitchFamily="34" charset="0"/>
            </a:endParaRPr>
          </a:p>
        </p:txBody>
      </p:sp>
      <p:pic>
        <p:nvPicPr>
          <p:cNvPr id="1026" name="Picture 2" descr="C:\Users\Magnus\Desktop\SMirC-what.svg.png"/>
          <p:cNvPicPr>
            <a:picLocks noChangeAspect="1" noChangeArrowheads="1"/>
          </p:cNvPicPr>
          <p:nvPr/>
        </p:nvPicPr>
        <p:blipFill>
          <a:blip r:embed="rId3"/>
          <a:srcRect/>
          <a:stretch>
            <a:fillRect/>
          </a:stretch>
        </p:blipFill>
        <p:spPr bwMode="auto">
          <a:xfrm>
            <a:off x="4429124" y="3429000"/>
            <a:ext cx="2928958" cy="292895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286116" y="571480"/>
            <a:ext cx="4929222" cy="2500330"/>
          </a:xfrm>
        </p:spPr>
        <p:txBody>
          <a:bodyPr>
            <a:normAutofit fontScale="90000"/>
          </a:bodyPr>
          <a:lstStyle/>
          <a:p>
            <a:pPr algn="l"/>
            <a:r>
              <a:rPr lang="sv-SE" u="sng" dirty="0" smtClean="0"/>
              <a:t>Varje</a:t>
            </a:r>
            <a:r>
              <a:rPr lang="sv-SE" dirty="0" smtClean="0"/>
              <a:t> tanke som uppstår, genererar en </a:t>
            </a:r>
            <a:r>
              <a:rPr lang="sv-SE" u="sng" dirty="0" smtClean="0"/>
              <a:t>känsla</a:t>
            </a:r>
            <a:r>
              <a:rPr lang="sv-SE" dirty="0" smtClean="0"/>
              <a:t> i kroppen!</a:t>
            </a:r>
            <a:endParaRPr lang="sv-SE" dirty="0"/>
          </a:p>
        </p:txBody>
      </p:sp>
      <p:pic>
        <p:nvPicPr>
          <p:cNvPr id="3078" name="Picture 6" descr="C:\Users\Magnus\Desktop\man2.png"/>
          <p:cNvPicPr>
            <a:picLocks noChangeAspect="1" noChangeArrowheads="1"/>
          </p:cNvPicPr>
          <p:nvPr/>
        </p:nvPicPr>
        <p:blipFill>
          <a:blip r:embed="rId3" cstate="print"/>
          <a:srcRect/>
          <a:stretch>
            <a:fillRect/>
          </a:stretch>
        </p:blipFill>
        <p:spPr bwMode="auto">
          <a:xfrm>
            <a:off x="4357686" y="3500438"/>
            <a:ext cx="2470630" cy="3212876"/>
          </a:xfrm>
          <a:prstGeom prst="rect">
            <a:avLst/>
          </a:prstGeom>
          <a:noFill/>
        </p:spPr>
      </p:pic>
      <p:sp>
        <p:nvSpPr>
          <p:cNvPr id="11" name="textruta 10"/>
          <p:cNvSpPr txBox="1"/>
          <p:nvPr/>
        </p:nvSpPr>
        <p:spPr>
          <a:xfrm>
            <a:off x="142844" y="714356"/>
            <a:ext cx="2500330" cy="5970865"/>
          </a:xfrm>
          <a:prstGeom prst="rect">
            <a:avLst/>
          </a:prstGeom>
          <a:noFill/>
        </p:spPr>
        <p:txBody>
          <a:bodyPr wrap="square" rtlCol="0">
            <a:spAutoFit/>
          </a:bodyPr>
          <a:lstStyle/>
          <a:p>
            <a:r>
              <a:rPr lang="sv-SE" sz="2800" dirty="0" smtClean="0">
                <a:solidFill>
                  <a:schemeClr val="accent2">
                    <a:lumMod val="50000"/>
                  </a:schemeClr>
                </a:solidFill>
                <a:latin typeface="Calibri" pitchFamily="34" charset="0"/>
                <a:cs typeface="Calibri" pitchFamily="34" charset="0"/>
              </a:rPr>
              <a:t>Negativ tanke = obehagskänsla</a:t>
            </a:r>
          </a:p>
          <a:p>
            <a:endParaRPr lang="sv-SE" sz="2800" dirty="0" smtClean="0">
              <a:solidFill>
                <a:schemeClr val="accent2">
                  <a:lumMod val="50000"/>
                </a:schemeClr>
              </a:solidFill>
              <a:latin typeface="Calibri" pitchFamily="34" charset="0"/>
              <a:cs typeface="Calibri" pitchFamily="34" charset="0"/>
            </a:endParaRPr>
          </a:p>
          <a:p>
            <a:r>
              <a:rPr lang="sv-SE" sz="2800" dirty="0" smtClean="0">
                <a:solidFill>
                  <a:schemeClr val="accent2">
                    <a:lumMod val="50000"/>
                  </a:schemeClr>
                </a:solidFill>
                <a:latin typeface="Calibri" pitchFamily="34" charset="0"/>
                <a:cs typeface="Calibri" pitchFamily="34" charset="0"/>
              </a:rPr>
              <a:t>Positiv tanke   = glädje, lugn</a:t>
            </a:r>
          </a:p>
          <a:p>
            <a:endParaRPr lang="sv-SE" sz="2800" dirty="0" smtClean="0">
              <a:solidFill>
                <a:schemeClr val="accent2">
                  <a:lumMod val="50000"/>
                </a:schemeClr>
              </a:solidFill>
              <a:latin typeface="Calibri" pitchFamily="34" charset="0"/>
              <a:cs typeface="Calibri" pitchFamily="34" charset="0"/>
            </a:endParaRPr>
          </a:p>
          <a:p>
            <a:r>
              <a:rPr lang="sv-SE" sz="2800" dirty="0" err="1" smtClean="0">
                <a:solidFill>
                  <a:schemeClr val="accent2">
                    <a:lumMod val="50000"/>
                  </a:schemeClr>
                </a:solidFill>
                <a:latin typeface="Calibri" pitchFamily="34" charset="0"/>
                <a:cs typeface="Calibri" pitchFamily="34" charset="0"/>
              </a:rPr>
              <a:t>Prio</a:t>
            </a:r>
            <a:r>
              <a:rPr lang="sv-SE" sz="2800" dirty="0" smtClean="0">
                <a:solidFill>
                  <a:schemeClr val="accent2">
                    <a:lumMod val="50000"/>
                  </a:schemeClr>
                </a:solidFill>
                <a:latin typeface="Calibri" pitchFamily="34" charset="0"/>
                <a:cs typeface="Calibri" pitchFamily="34" charset="0"/>
              </a:rPr>
              <a:t> 1</a:t>
            </a:r>
          </a:p>
          <a:p>
            <a:r>
              <a:rPr lang="sv-SE" sz="2800" dirty="0" smtClean="0">
                <a:solidFill>
                  <a:schemeClr val="accent2">
                    <a:lumMod val="50000"/>
                  </a:schemeClr>
                </a:solidFill>
                <a:latin typeface="Calibri" pitchFamily="34" charset="0"/>
                <a:cs typeface="Calibri" pitchFamily="34" charset="0"/>
              </a:rPr>
              <a:t>= att hålla dig vid liv</a:t>
            </a:r>
          </a:p>
          <a:p>
            <a:endParaRPr lang="sv-SE" sz="2800" dirty="0" smtClean="0">
              <a:solidFill>
                <a:schemeClr val="accent2">
                  <a:lumMod val="50000"/>
                </a:schemeClr>
              </a:solidFill>
              <a:latin typeface="Calibri" pitchFamily="34" charset="0"/>
              <a:cs typeface="Calibri" pitchFamily="34" charset="0"/>
            </a:endParaRPr>
          </a:p>
          <a:p>
            <a:r>
              <a:rPr lang="sv-SE" sz="2800" dirty="0" smtClean="0">
                <a:solidFill>
                  <a:schemeClr val="accent2">
                    <a:lumMod val="50000"/>
                  </a:schemeClr>
                </a:solidFill>
                <a:latin typeface="Calibri" pitchFamily="34" charset="0"/>
                <a:cs typeface="Calibri" pitchFamily="34" charset="0"/>
              </a:rPr>
              <a:t>Upprepad tanke  =&gt; vanemönster</a:t>
            </a:r>
          </a:p>
          <a:p>
            <a:endParaRPr lang="sv-S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214678" y="642918"/>
            <a:ext cx="5715008" cy="1285884"/>
          </a:xfrm>
        </p:spPr>
        <p:txBody>
          <a:bodyPr>
            <a:normAutofit fontScale="90000"/>
          </a:bodyPr>
          <a:lstStyle/>
          <a:p>
            <a:pPr algn="l"/>
            <a:r>
              <a:rPr lang="sv-SE" dirty="0" smtClean="0"/>
              <a:t>Vad får du för känsla av denna bild?</a:t>
            </a:r>
            <a:endParaRPr lang="sv-SE" dirty="0"/>
          </a:p>
        </p:txBody>
      </p:sp>
      <p:pic>
        <p:nvPicPr>
          <p:cNvPr id="2050" name="Picture 2" descr="C:\Users\Magnus\Desktop\640px-Domestic_cat_cropped.jpg"/>
          <p:cNvPicPr>
            <a:picLocks noChangeAspect="1" noChangeArrowheads="1"/>
          </p:cNvPicPr>
          <p:nvPr/>
        </p:nvPicPr>
        <p:blipFill>
          <a:blip r:embed="rId3"/>
          <a:srcRect/>
          <a:stretch>
            <a:fillRect/>
          </a:stretch>
        </p:blipFill>
        <p:spPr bwMode="auto">
          <a:xfrm>
            <a:off x="3286116" y="2071678"/>
            <a:ext cx="5065000" cy="4629727"/>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571868" y="500042"/>
            <a:ext cx="5357818" cy="1357322"/>
          </a:xfrm>
        </p:spPr>
        <p:txBody>
          <a:bodyPr>
            <a:normAutofit fontScale="90000"/>
          </a:bodyPr>
          <a:lstStyle/>
          <a:p>
            <a:pPr algn="l"/>
            <a:r>
              <a:rPr lang="sv-SE" dirty="0" smtClean="0"/>
              <a:t>Kortfattat om Hjärnans evolution</a:t>
            </a:r>
            <a:endParaRPr lang="sv-SE" dirty="0"/>
          </a:p>
        </p:txBody>
      </p:sp>
      <p:pic>
        <p:nvPicPr>
          <p:cNvPr id="3074" name="Picture 2" descr="C:\Users\Magnus\Desktop\brain.png"/>
          <p:cNvPicPr>
            <a:picLocks noChangeAspect="1" noChangeArrowheads="1"/>
          </p:cNvPicPr>
          <p:nvPr/>
        </p:nvPicPr>
        <p:blipFill>
          <a:blip r:embed="rId3"/>
          <a:srcRect/>
          <a:stretch>
            <a:fillRect/>
          </a:stretch>
        </p:blipFill>
        <p:spPr bwMode="auto">
          <a:xfrm>
            <a:off x="3286116" y="3071810"/>
            <a:ext cx="2528890" cy="3459903"/>
          </a:xfrm>
          <a:prstGeom prst="rect">
            <a:avLst/>
          </a:prstGeom>
          <a:noFill/>
        </p:spPr>
      </p:pic>
      <p:sp>
        <p:nvSpPr>
          <p:cNvPr id="7" name="textruta 6"/>
          <p:cNvSpPr txBox="1"/>
          <p:nvPr/>
        </p:nvSpPr>
        <p:spPr>
          <a:xfrm>
            <a:off x="3786182" y="2500306"/>
            <a:ext cx="1785950" cy="523220"/>
          </a:xfrm>
          <a:prstGeom prst="rect">
            <a:avLst/>
          </a:prstGeom>
          <a:noFill/>
        </p:spPr>
        <p:txBody>
          <a:bodyPr wrap="square" rtlCol="0">
            <a:spAutoFit/>
          </a:bodyPr>
          <a:lstStyle/>
          <a:p>
            <a:r>
              <a:rPr lang="sv-SE" sz="2800" dirty="0" smtClean="0">
                <a:solidFill>
                  <a:schemeClr val="bg1"/>
                </a:solidFill>
                <a:latin typeface="Arial" pitchFamily="34" charset="0"/>
                <a:cs typeface="Arial" pitchFamily="34" charset="0"/>
              </a:rPr>
              <a:t>40.000 år</a:t>
            </a:r>
            <a:endParaRPr lang="sv-SE" sz="2800" dirty="0">
              <a:solidFill>
                <a:schemeClr val="bg1"/>
              </a:solidFill>
              <a:latin typeface="Arial" pitchFamily="34" charset="0"/>
              <a:cs typeface="Arial" pitchFamily="34" charset="0"/>
            </a:endParaRPr>
          </a:p>
        </p:txBody>
      </p:sp>
      <p:pic>
        <p:nvPicPr>
          <p:cNvPr id="3075" name="Picture 3" descr="C:\Users\Magnus\Desktop\utstött.jpg"/>
          <p:cNvPicPr>
            <a:picLocks noChangeAspect="1" noChangeArrowheads="1"/>
          </p:cNvPicPr>
          <p:nvPr/>
        </p:nvPicPr>
        <p:blipFill>
          <a:blip r:embed="rId4"/>
          <a:srcRect/>
          <a:stretch>
            <a:fillRect/>
          </a:stretch>
        </p:blipFill>
        <p:spPr bwMode="auto">
          <a:xfrm>
            <a:off x="6357950" y="3214686"/>
            <a:ext cx="2512659" cy="3143272"/>
          </a:xfrm>
          <a:prstGeom prst="rect">
            <a:avLst/>
          </a:prstGeom>
          <a:noFill/>
        </p:spPr>
      </p:pic>
      <p:sp>
        <p:nvSpPr>
          <p:cNvPr id="9" name="textruta 8"/>
          <p:cNvSpPr txBox="1"/>
          <p:nvPr/>
        </p:nvSpPr>
        <p:spPr>
          <a:xfrm>
            <a:off x="285720" y="1071546"/>
            <a:ext cx="2357454" cy="2215991"/>
          </a:xfrm>
          <a:prstGeom prst="rect">
            <a:avLst/>
          </a:prstGeom>
          <a:noFill/>
        </p:spPr>
        <p:txBody>
          <a:bodyPr wrap="square" rtlCol="0">
            <a:spAutoFit/>
          </a:bodyPr>
          <a:lstStyle/>
          <a:p>
            <a:r>
              <a:rPr lang="sv-SE" sz="3600" dirty="0" smtClean="0">
                <a:solidFill>
                  <a:schemeClr val="accent2">
                    <a:lumMod val="50000"/>
                  </a:schemeClr>
                </a:solidFill>
                <a:latin typeface="Calibri" pitchFamily="34" charset="0"/>
                <a:cs typeface="Calibri" pitchFamily="34" charset="0"/>
              </a:rPr>
              <a:t>Varning</a:t>
            </a:r>
            <a:r>
              <a:rPr lang="sv-SE" sz="3600" dirty="0" smtClean="0">
                <a:solidFill>
                  <a:schemeClr val="accent2">
                    <a:lumMod val="50000"/>
                  </a:schemeClr>
                </a:solidFill>
                <a:latin typeface="Calibri" pitchFamily="34" charset="0"/>
                <a:cs typeface="Calibri" pitchFamily="34" charset="0"/>
              </a:rPr>
              <a:t>!</a:t>
            </a:r>
            <a:endParaRPr lang="sv-SE" sz="3600" dirty="0" smtClean="0">
              <a:solidFill>
                <a:schemeClr val="accent2">
                  <a:lumMod val="50000"/>
                </a:schemeClr>
              </a:solidFill>
              <a:latin typeface="Calibri" pitchFamily="34" charset="0"/>
              <a:cs typeface="Calibri" pitchFamily="34" charset="0"/>
            </a:endParaRPr>
          </a:p>
          <a:p>
            <a:r>
              <a:rPr lang="sv-SE" sz="2800" dirty="0" smtClean="0">
                <a:solidFill>
                  <a:schemeClr val="accent2">
                    <a:lumMod val="50000"/>
                  </a:schemeClr>
                </a:solidFill>
                <a:latin typeface="Calibri" pitchFamily="34" charset="0"/>
                <a:cs typeface="Calibri" pitchFamily="34" charset="0"/>
              </a:rPr>
              <a:t>Du befinner dig utan skydd av gruppen!</a:t>
            </a:r>
          </a:p>
          <a:p>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143240" y="642918"/>
            <a:ext cx="5643570" cy="1357322"/>
          </a:xfrm>
        </p:spPr>
        <p:txBody>
          <a:bodyPr>
            <a:normAutofit fontScale="90000"/>
          </a:bodyPr>
          <a:lstStyle/>
          <a:p>
            <a:pPr algn="l"/>
            <a:r>
              <a:rPr lang="sv-SE" dirty="0" smtClean="0"/>
              <a:t>Nutidens påverkan av gammalt  program</a:t>
            </a:r>
            <a:endParaRPr lang="sv-SE" dirty="0"/>
          </a:p>
        </p:txBody>
      </p:sp>
      <p:pic>
        <p:nvPicPr>
          <p:cNvPr id="3074" name="Picture 2" descr="C:\Users\Magnus\Desktop\brain.png"/>
          <p:cNvPicPr>
            <a:picLocks noChangeAspect="1" noChangeArrowheads="1"/>
          </p:cNvPicPr>
          <p:nvPr/>
        </p:nvPicPr>
        <p:blipFill>
          <a:blip r:embed="rId3"/>
          <a:srcRect/>
          <a:stretch>
            <a:fillRect/>
          </a:stretch>
        </p:blipFill>
        <p:spPr bwMode="auto">
          <a:xfrm>
            <a:off x="3286116" y="3071810"/>
            <a:ext cx="2528890" cy="3459903"/>
          </a:xfrm>
          <a:prstGeom prst="rect">
            <a:avLst/>
          </a:prstGeom>
          <a:noFill/>
        </p:spPr>
      </p:pic>
      <p:pic>
        <p:nvPicPr>
          <p:cNvPr id="3075" name="Picture 3" descr="C:\Users\Magnus\Desktop\utstött.jpg"/>
          <p:cNvPicPr>
            <a:picLocks noChangeAspect="1" noChangeArrowheads="1"/>
          </p:cNvPicPr>
          <p:nvPr/>
        </p:nvPicPr>
        <p:blipFill>
          <a:blip r:embed="rId4"/>
          <a:srcRect/>
          <a:stretch>
            <a:fillRect/>
          </a:stretch>
        </p:blipFill>
        <p:spPr bwMode="auto">
          <a:xfrm>
            <a:off x="6357950" y="3214686"/>
            <a:ext cx="2512659" cy="3143272"/>
          </a:xfrm>
          <a:prstGeom prst="rect">
            <a:avLst/>
          </a:prstGeom>
          <a:noFill/>
        </p:spPr>
      </p:pic>
      <p:sp>
        <p:nvSpPr>
          <p:cNvPr id="9" name="textruta 8"/>
          <p:cNvSpPr txBox="1"/>
          <p:nvPr/>
        </p:nvSpPr>
        <p:spPr>
          <a:xfrm>
            <a:off x="142844" y="714356"/>
            <a:ext cx="2643206" cy="5909310"/>
          </a:xfrm>
          <a:prstGeom prst="rect">
            <a:avLst/>
          </a:prstGeom>
          <a:noFill/>
        </p:spPr>
        <p:txBody>
          <a:bodyPr wrap="square" rtlCol="0">
            <a:spAutoFit/>
          </a:bodyPr>
          <a:lstStyle/>
          <a:p>
            <a:pPr>
              <a:buFontTx/>
              <a:buChar char="-"/>
            </a:pPr>
            <a:r>
              <a:rPr lang="sv-SE" sz="2800" dirty="0" smtClean="0">
                <a:solidFill>
                  <a:schemeClr val="accent2">
                    <a:lumMod val="50000"/>
                  </a:schemeClr>
                </a:solidFill>
                <a:latin typeface="Arial" pitchFamily="34" charset="0"/>
                <a:cs typeface="Arial" pitchFamily="34" charset="0"/>
              </a:rPr>
              <a:t>Hierarkiska strukturer.</a:t>
            </a:r>
          </a:p>
          <a:p>
            <a:pPr>
              <a:buFontTx/>
              <a:buChar char="-"/>
            </a:pPr>
            <a:endParaRPr lang="sv-SE" sz="2000" dirty="0" smtClean="0">
              <a:solidFill>
                <a:schemeClr val="accent2">
                  <a:lumMod val="50000"/>
                </a:schemeClr>
              </a:solidFill>
              <a:latin typeface="Arial" pitchFamily="34" charset="0"/>
              <a:cs typeface="Arial" pitchFamily="34" charset="0"/>
            </a:endParaRPr>
          </a:p>
          <a:p>
            <a:pPr>
              <a:buFontTx/>
              <a:buChar char="-"/>
            </a:pPr>
            <a:r>
              <a:rPr lang="sv-SE" sz="2800" dirty="0" smtClean="0">
                <a:solidFill>
                  <a:schemeClr val="accent2">
                    <a:lumMod val="50000"/>
                  </a:schemeClr>
                </a:solidFill>
                <a:latin typeface="Arial" pitchFamily="34" charset="0"/>
                <a:cs typeface="Arial" pitchFamily="34" charset="0"/>
              </a:rPr>
              <a:t> Bli kritiserad.</a:t>
            </a:r>
          </a:p>
          <a:p>
            <a:pPr>
              <a:buFontTx/>
              <a:buChar char="-"/>
            </a:pPr>
            <a:endParaRPr lang="sv-SE" sz="2000" dirty="0" smtClean="0">
              <a:solidFill>
                <a:schemeClr val="accent2">
                  <a:lumMod val="50000"/>
                </a:schemeClr>
              </a:solidFill>
              <a:latin typeface="Arial" pitchFamily="34" charset="0"/>
              <a:cs typeface="Arial" pitchFamily="34" charset="0"/>
            </a:endParaRPr>
          </a:p>
          <a:p>
            <a:pPr>
              <a:buFontTx/>
              <a:buChar char="-"/>
            </a:pPr>
            <a:r>
              <a:rPr lang="sv-SE" sz="2800" dirty="0" smtClean="0">
                <a:solidFill>
                  <a:schemeClr val="accent2">
                    <a:lumMod val="50000"/>
                  </a:schemeClr>
                </a:solidFill>
                <a:latin typeface="Arial" pitchFamily="34" charset="0"/>
                <a:cs typeface="Arial" pitchFamily="34" charset="0"/>
              </a:rPr>
              <a:t> Göra bort sig.</a:t>
            </a:r>
          </a:p>
          <a:p>
            <a:pPr>
              <a:buFontTx/>
              <a:buChar char="-"/>
            </a:pPr>
            <a:endParaRPr lang="sv-SE" sz="2000" dirty="0" smtClean="0">
              <a:solidFill>
                <a:schemeClr val="accent2">
                  <a:lumMod val="50000"/>
                </a:schemeClr>
              </a:solidFill>
              <a:latin typeface="Arial" pitchFamily="34" charset="0"/>
              <a:cs typeface="Arial" pitchFamily="34" charset="0"/>
            </a:endParaRPr>
          </a:p>
          <a:p>
            <a:pPr>
              <a:buFontTx/>
              <a:buChar char="-"/>
            </a:pPr>
            <a:r>
              <a:rPr lang="sv-SE" sz="2800" dirty="0" smtClean="0">
                <a:solidFill>
                  <a:schemeClr val="accent2">
                    <a:lumMod val="50000"/>
                  </a:schemeClr>
                </a:solidFill>
                <a:latin typeface="Arial" pitchFamily="34" charset="0"/>
                <a:cs typeface="Arial" pitchFamily="34" charset="0"/>
              </a:rPr>
              <a:t>Att vara annorlunda.</a:t>
            </a:r>
          </a:p>
          <a:p>
            <a:pPr>
              <a:buFontTx/>
              <a:buChar char="-"/>
            </a:pPr>
            <a:endParaRPr lang="sv-SE" sz="2000" dirty="0" smtClean="0">
              <a:solidFill>
                <a:schemeClr val="accent2">
                  <a:lumMod val="50000"/>
                </a:schemeClr>
              </a:solidFill>
              <a:latin typeface="Arial" pitchFamily="34" charset="0"/>
              <a:cs typeface="Arial" pitchFamily="34" charset="0"/>
            </a:endParaRPr>
          </a:p>
          <a:p>
            <a:pPr>
              <a:buFontTx/>
              <a:buChar char="-"/>
            </a:pPr>
            <a:r>
              <a:rPr lang="sv-SE" sz="2800" dirty="0" smtClean="0">
                <a:solidFill>
                  <a:schemeClr val="accent2">
                    <a:lumMod val="50000"/>
                  </a:schemeClr>
                </a:solidFill>
                <a:latin typeface="Arial" pitchFamily="34" charset="0"/>
                <a:cs typeface="Arial" pitchFamily="34" charset="0"/>
              </a:rPr>
              <a:t>Att inte känna sig sedd eller känna sig behövd.</a:t>
            </a:r>
            <a:endParaRPr lang="sv-SE" sz="2000" dirty="0" smtClean="0">
              <a:solidFill>
                <a:schemeClr val="accent2">
                  <a:lumMod val="50000"/>
                </a:schemeClr>
              </a:solidFill>
              <a:latin typeface="Arial" pitchFamily="34" charset="0"/>
              <a:cs typeface="Arial" pitchFamily="34" charset="0"/>
            </a:endParaRPr>
          </a:p>
          <a:p>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500430" y="714356"/>
            <a:ext cx="5000692" cy="1143008"/>
          </a:xfrm>
        </p:spPr>
        <p:txBody>
          <a:bodyPr>
            <a:normAutofit fontScale="90000"/>
          </a:bodyPr>
          <a:lstStyle/>
          <a:p>
            <a:pPr algn="l"/>
            <a:r>
              <a:rPr lang="sv-SE" dirty="0" smtClean="0"/>
              <a:t>Lidandet av att vara sysslolös</a:t>
            </a:r>
            <a:endParaRPr lang="sv-SE" dirty="0"/>
          </a:p>
        </p:txBody>
      </p:sp>
      <p:pic>
        <p:nvPicPr>
          <p:cNvPr id="4099" name="Picture 3" descr="C:\Users\Magnus\Desktop\Boredom_man.jpg"/>
          <p:cNvPicPr>
            <a:picLocks noChangeAspect="1" noChangeArrowheads="1"/>
          </p:cNvPicPr>
          <p:nvPr/>
        </p:nvPicPr>
        <p:blipFill>
          <a:blip r:embed="rId3"/>
          <a:srcRect/>
          <a:stretch>
            <a:fillRect/>
          </a:stretch>
        </p:blipFill>
        <p:spPr bwMode="auto">
          <a:xfrm>
            <a:off x="3267350" y="2449902"/>
            <a:ext cx="5320785" cy="3964392"/>
          </a:xfrm>
          <a:prstGeom prst="rect">
            <a:avLst/>
          </a:prstGeom>
          <a:noFill/>
        </p:spPr>
      </p:pic>
      <p:sp>
        <p:nvSpPr>
          <p:cNvPr id="7" name="textruta 6"/>
          <p:cNvSpPr txBox="1"/>
          <p:nvPr/>
        </p:nvSpPr>
        <p:spPr>
          <a:xfrm>
            <a:off x="357158" y="1214422"/>
            <a:ext cx="1857388" cy="1107996"/>
          </a:xfrm>
          <a:prstGeom prst="rect">
            <a:avLst/>
          </a:prstGeom>
          <a:noFill/>
        </p:spPr>
        <p:txBody>
          <a:bodyPr wrap="square" rtlCol="0">
            <a:spAutoFit/>
          </a:bodyPr>
          <a:lstStyle/>
          <a:p>
            <a:r>
              <a:rPr lang="sv-SE" sz="2400" b="1" dirty="0" smtClean="0">
                <a:solidFill>
                  <a:schemeClr val="accent2">
                    <a:lumMod val="50000"/>
                  </a:schemeClr>
                </a:solidFill>
                <a:latin typeface="Arial" pitchFamily="34" charset="0"/>
                <a:cs typeface="Arial" pitchFamily="34" charset="0"/>
              </a:rPr>
              <a:t>Standard-nätverket</a:t>
            </a:r>
          </a:p>
          <a:p>
            <a:endParaRPr lang="sv-SE" dirty="0"/>
          </a:p>
        </p:txBody>
      </p:sp>
      <p:sp>
        <p:nvSpPr>
          <p:cNvPr id="6" name="textruta 5"/>
          <p:cNvSpPr txBox="1"/>
          <p:nvPr/>
        </p:nvSpPr>
        <p:spPr>
          <a:xfrm>
            <a:off x="285720" y="2179796"/>
            <a:ext cx="1928826" cy="4678204"/>
          </a:xfrm>
          <a:prstGeom prst="rect">
            <a:avLst/>
          </a:prstGeom>
          <a:noFill/>
        </p:spPr>
        <p:txBody>
          <a:bodyPr wrap="square" rtlCol="0">
            <a:spAutoFit/>
          </a:bodyPr>
          <a:lstStyle/>
          <a:p>
            <a:pPr>
              <a:buFontTx/>
              <a:buChar char="-"/>
            </a:pPr>
            <a:r>
              <a:rPr lang="sv-SE" sz="2000" dirty="0" smtClean="0">
                <a:solidFill>
                  <a:schemeClr val="accent2">
                    <a:lumMod val="50000"/>
                  </a:schemeClr>
                </a:solidFill>
                <a:latin typeface="Arial" pitchFamily="34" charset="0"/>
                <a:cs typeface="Arial" pitchFamily="34" charset="0"/>
              </a:rPr>
              <a:t> Jag måste få mer i lön…</a:t>
            </a:r>
          </a:p>
          <a:p>
            <a:pPr>
              <a:buFontTx/>
              <a:buChar char="-"/>
            </a:pPr>
            <a:endParaRPr lang="sv-SE" sz="2000" dirty="0" smtClean="0">
              <a:solidFill>
                <a:schemeClr val="accent2">
                  <a:lumMod val="50000"/>
                </a:schemeClr>
              </a:solidFill>
              <a:latin typeface="Arial" pitchFamily="34" charset="0"/>
              <a:cs typeface="Arial" pitchFamily="34" charset="0"/>
            </a:endParaRPr>
          </a:p>
          <a:p>
            <a:pPr>
              <a:buFontTx/>
              <a:buChar char="-"/>
            </a:pPr>
            <a:r>
              <a:rPr lang="sv-SE" sz="2000" dirty="0" smtClean="0">
                <a:solidFill>
                  <a:schemeClr val="accent2">
                    <a:lumMod val="50000"/>
                  </a:schemeClr>
                </a:solidFill>
                <a:latin typeface="Arial" pitchFamily="34" charset="0"/>
                <a:cs typeface="Arial" pitchFamily="34" charset="0"/>
              </a:rPr>
              <a:t> Grannen har en finare bil…</a:t>
            </a:r>
          </a:p>
          <a:p>
            <a:pPr>
              <a:buFontTx/>
              <a:buChar char="-"/>
            </a:pPr>
            <a:endParaRPr lang="sv-SE" sz="2000" dirty="0" smtClean="0">
              <a:solidFill>
                <a:schemeClr val="accent2">
                  <a:lumMod val="50000"/>
                </a:schemeClr>
              </a:solidFill>
              <a:latin typeface="Arial" pitchFamily="34" charset="0"/>
              <a:cs typeface="Arial" pitchFamily="34" charset="0"/>
            </a:endParaRPr>
          </a:p>
          <a:p>
            <a:pPr>
              <a:buFontTx/>
              <a:buChar char="-"/>
            </a:pPr>
            <a:r>
              <a:rPr lang="sv-SE" sz="2000" dirty="0" smtClean="0">
                <a:solidFill>
                  <a:schemeClr val="accent2">
                    <a:lumMod val="50000"/>
                  </a:schemeClr>
                </a:solidFill>
                <a:latin typeface="Arial" pitchFamily="34" charset="0"/>
                <a:cs typeface="Arial" pitchFamily="34" charset="0"/>
              </a:rPr>
              <a:t> Hur kunde jag vara så dum…</a:t>
            </a:r>
          </a:p>
          <a:p>
            <a:pPr>
              <a:buFontTx/>
              <a:buChar char="-"/>
            </a:pPr>
            <a:endParaRPr lang="sv-SE" sz="2000" dirty="0" smtClean="0">
              <a:solidFill>
                <a:schemeClr val="accent2">
                  <a:lumMod val="50000"/>
                </a:schemeClr>
              </a:solidFill>
              <a:latin typeface="Arial" pitchFamily="34" charset="0"/>
              <a:cs typeface="Arial" pitchFamily="34" charset="0"/>
            </a:endParaRPr>
          </a:p>
          <a:p>
            <a:pPr>
              <a:buFontTx/>
              <a:buChar char="-"/>
            </a:pPr>
            <a:r>
              <a:rPr lang="sv-SE" sz="2000" dirty="0" smtClean="0">
                <a:solidFill>
                  <a:schemeClr val="accent2">
                    <a:lumMod val="50000"/>
                  </a:schemeClr>
                </a:solidFill>
                <a:latin typeface="Arial" pitchFamily="34" charset="0"/>
                <a:cs typeface="Arial" pitchFamily="34" charset="0"/>
              </a:rPr>
              <a:t>Ingen bryr sig om mig….</a:t>
            </a:r>
          </a:p>
          <a:p>
            <a:pPr>
              <a:buFontTx/>
              <a:buChar char="-"/>
            </a:pPr>
            <a:endParaRPr lang="sv-SE" sz="2000" dirty="0" smtClean="0">
              <a:solidFill>
                <a:schemeClr val="accent2">
                  <a:lumMod val="50000"/>
                </a:schemeClr>
              </a:solidFill>
              <a:latin typeface="Arial" pitchFamily="34" charset="0"/>
              <a:cs typeface="Arial" pitchFamily="34" charset="0"/>
            </a:endParaRPr>
          </a:p>
          <a:p>
            <a:pPr>
              <a:buFontTx/>
              <a:buChar char="-"/>
            </a:pPr>
            <a:r>
              <a:rPr lang="sv-SE" sz="2000" dirty="0" smtClean="0">
                <a:solidFill>
                  <a:schemeClr val="accent2">
                    <a:lumMod val="50000"/>
                  </a:schemeClr>
                </a:solidFill>
                <a:latin typeface="Arial" pitchFamily="34" charset="0"/>
                <a:cs typeface="Arial" pitchFamily="34" charset="0"/>
              </a:rPr>
              <a:t>Jag känner mig värdelös…</a:t>
            </a:r>
          </a:p>
          <a:p>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286116" y="285728"/>
            <a:ext cx="5643634" cy="714356"/>
          </a:xfrm>
        </p:spPr>
        <p:txBody>
          <a:bodyPr>
            <a:noAutofit/>
          </a:bodyPr>
          <a:lstStyle/>
          <a:p>
            <a:pPr algn="l"/>
            <a:r>
              <a:rPr lang="sv-SE" sz="3600" dirty="0" smtClean="0"/>
              <a:t>Sammanfattning :</a:t>
            </a:r>
            <a:endParaRPr lang="sv-SE" sz="3600" dirty="0"/>
          </a:p>
        </p:txBody>
      </p:sp>
      <p:sp>
        <p:nvSpPr>
          <p:cNvPr id="3" name="textruta 2"/>
          <p:cNvSpPr txBox="1"/>
          <p:nvPr/>
        </p:nvSpPr>
        <p:spPr>
          <a:xfrm>
            <a:off x="2714612" y="1214422"/>
            <a:ext cx="6429388" cy="5478423"/>
          </a:xfrm>
          <a:prstGeom prst="rect">
            <a:avLst/>
          </a:prstGeom>
          <a:noFill/>
        </p:spPr>
        <p:txBody>
          <a:bodyPr wrap="square" rtlCol="0">
            <a:spAutoFit/>
          </a:bodyPr>
          <a:lstStyle/>
          <a:p>
            <a:pPr marL="514350" indent="-514350">
              <a:buFont typeface="Wingdings" pitchFamily="2" charset="2"/>
              <a:buChar char="§"/>
            </a:pPr>
            <a:r>
              <a:rPr lang="sv-SE" sz="3000" dirty="0" smtClean="0">
                <a:solidFill>
                  <a:schemeClr val="bg1">
                    <a:lumMod val="95000"/>
                  </a:schemeClr>
                </a:solidFill>
                <a:latin typeface="Calibri" pitchFamily="34" charset="0"/>
                <a:cs typeface="Calibri" pitchFamily="34" charset="0"/>
              </a:rPr>
              <a:t>Både för lite och för mycket stress är negativt för hälsan.</a:t>
            </a:r>
          </a:p>
          <a:p>
            <a:pPr marL="514350" indent="-514350">
              <a:buFont typeface="Wingdings" pitchFamily="2" charset="2"/>
              <a:buChar char="§"/>
            </a:pPr>
            <a:endParaRPr lang="sv-SE" sz="2000" dirty="0" smtClean="0">
              <a:solidFill>
                <a:schemeClr val="bg1">
                  <a:lumMod val="95000"/>
                </a:schemeClr>
              </a:solidFill>
              <a:latin typeface="Calibri" pitchFamily="34" charset="0"/>
              <a:cs typeface="Calibri" pitchFamily="34" charset="0"/>
            </a:endParaRPr>
          </a:p>
          <a:p>
            <a:pPr marL="514350" indent="-514350">
              <a:buFont typeface="Wingdings" pitchFamily="2" charset="2"/>
              <a:buChar char="§"/>
            </a:pPr>
            <a:r>
              <a:rPr lang="sv-SE" sz="3000" dirty="0" smtClean="0">
                <a:solidFill>
                  <a:schemeClr val="bg1">
                    <a:lumMod val="95000"/>
                  </a:schemeClr>
                </a:solidFill>
                <a:latin typeface="Calibri" pitchFamily="34" charset="0"/>
                <a:cs typeface="Calibri" pitchFamily="34" charset="0"/>
              </a:rPr>
              <a:t>Stress = </a:t>
            </a:r>
            <a:r>
              <a:rPr lang="sv-SE" sz="3000" b="1" dirty="0" smtClean="0">
                <a:solidFill>
                  <a:schemeClr val="bg1">
                    <a:lumMod val="95000"/>
                  </a:schemeClr>
                </a:solidFill>
                <a:latin typeface="Calibri" pitchFamily="34" charset="0"/>
                <a:cs typeface="Calibri" pitchFamily="34" charset="0"/>
              </a:rPr>
              <a:t>oro för framtiden </a:t>
            </a:r>
            <a:r>
              <a:rPr lang="sv-SE" sz="3000" dirty="0" smtClean="0">
                <a:solidFill>
                  <a:schemeClr val="bg1">
                    <a:lumMod val="95000"/>
                  </a:schemeClr>
                </a:solidFill>
                <a:latin typeface="Calibri" pitchFamily="34" charset="0"/>
                <a:cs typeface="Calibri" pitchFamily="34" charset="0"/>
              </a:rPr>
              <a:t>(även om den känns i stunden)</a:t>
            </a:r>
          </a:p>
          <a:p>
            <a:pPr marL="514350" indent="-514350">
              <a:buFont typeface="Wingdings" pitchFamily="2" charset="2"/>
              <a:buChar char="§"/>
            </a:pPr>
            <a:endParaRPr lang="sv-SE" sz="2000" dirty="0" smtClean="0">
              <a:solidFill>
                <a:schemeClr val="bg1">
                  <a:lumMod val="95000"/>
                </a:schemeClr>
              </a:solidFill>
              <a:latin typeface="Calibri" pitchFamily="34" charset="0"/>
              <a:cs typeface="Calibri" pitchFamily="34" charset="0"/>
            </a:endParaRPr>
          </a:p>
          <a:p>
            <a:pPr marL="514350" indent="-514350">
              <a:buFont typeface="Wingdings" pitchFamily="2" charset="2"/>
              <a:buChar char="§"/>
            </a:pPr>
            <a:r>
              <a:rPr lang="sv-SE" sz="3000" dirty="0" smtClean="0">
                <a:solidFill>
                  <a:schemeClr val="bg1">
                    <a:lumMod val="95000"/>
                  </a:schemeClr>
                </a:solidFill>
                <a:latin typeface="Calibri" pitchFamily="34" charset="0"/>
                <a:cs typeface="Calibri" pitchFamily="34" charset="0"/>
              </a:rPr>
              <a:t>Stress = evolutionär funktion för ökad chans till överlevnad</a:t>
            </a:r>
          </a:p>
          <a:p>
            <a:pPr marL="514350" indent="-514350">
              <a:buFont typeface="Wingdings" pitchFamily="2" charset="2"/>
              <a:buChar char="§"/>
            </a:pPr>
            <a:endParaRPr lang="sv-SE" sz="2000" dirty="0" smtClean="0">
              <a:solidFill>
                <a:schemeClr val="bg1">
                  <a:lumMod val="95000"/>
                </a:schemeClr>
              </a:solidFill>
              <a:latin typeface="Calibri" pitchFamily="34" charset="0"/>
              <a:cs typeface="Calibri" pitchFamily="34" charset="0"/>
            </a:endParaRPr>
          </a:p>
          <a:p>
            <a:pPr marL="514350" indent="-514350">
              <a:buFont typeface="Wingdings" pitchFamily="2" charset="2"/>
              <a:buChar char="§"/>
            </a:pPr>
            <a:r>
              <a:rPr lang="sv-SE" sz="3000" dirty="0" smtClean="0">
                <a:solidFill>
                  <a:schemeClr val="bg1">
                    <a:lumMod val="95000"/>
                  </a:schemeClr>
                </a:solidFill>
                <a:latin typeface="Calibri" pitchFamily="34" charset="0"/>
                <a:cs typeface="Calibri" pitchFamily="34" charset="0"/>
              </a:rPr>
              <a:t>Varje </a:t>
            </a:r>
            <a:r>
              <a:rPr lang="sv-SE" sz="3000" b="1" dirty="0" smtClean="0">
                <a:solidFill>
                  <a:schemeClr val="bg1">
                    <a:lumMod val="95000"/>
                  </a:schemeClr>
                </a:solidFill>
                <a:latin typeface="Calibri" pitchFamily="34" charset="0"/>
                <a:cs typeface="Calibri" pitchFamily="34" charset="0"/>
              </a:rPr>
              <a:t>tanke</a:t>
            </a:r>
            <a:r>
              <a:rPr lang="sv-SE" sz="3000" dirty="0" smtClean="0">
                <a:solidFill>
                  <a:schemeClr val="bg1">
                    <a:lumMod val="95000"/>
                  </a:schemeClr>
                </a:solidFill>
                <a:latin typeface="Calibri" pitchFamily="34" charset="0"/>
                <a:cs typeface="Calibri" pitchFamily="34" charset="0"/>
              </a:rPr>
              <a:t> ger en </a:t>
            </a:r>
            <a:r>
              <a:rPr lang="sv-SE" sz="3000" b="1" dirty="0" smtClean="0">
                <a:solidFill>
                  <a:schemeClr val="bg1">
                    <a:lumMod val="95000"/>
                  </a:schemeClr>
                </a:solidFill>
                <a:latin typeface="Calibri" pitchFamily="34" charset="0"/>
                <a:cs typeface="Calibri" pitchFamily="34" charset="0"/>
              </a:rPr>
              <a:t>känsla i kroppen</a:t>
            </a:r>
            <a:r>
              <a:rPr lang="sv-SE" sz="3000" dirty="0" smtClean="0">
                <a:solidFill>
                  <a:schemeClr val="bg1">
                    <a:lumMod val="95000"/>
                  </a:schemeClr>
                </a:solidFill>
                <a:latin typeface="Calibri" pitchFamily="34" charset="0"/>
                <a:cs typeface="Calibri" pitchFamily="34" charset="0"/>
              </a:rPr>
              <a:t>.</a:t>
            </a:r>
          </a:p>
          <a:p>
            <a:pPr marL="514350" indent="-514350">
              <a:buFont typeface="Wingdings" pitchFamily="2" charset="2"/>
              <a:buChar char="§"/>
            </a:pPr>
            <a:endParaRPr lang="sv-SE" sz="2000" dirty="0" smtClean="0">
              <a:solidFill>
                <a:schemeClr val="bg1">
                  <a:lumMod val="95000"/>
                </a:schemeClr>
              </a:solidFill>
              <a:latin typeface="Calibri" pitchFamily="34" charset="0"/>
              <a:cs typeface="Calibri" pitchFamily="34" charset="0"/>
            </a:endParaRPr>
          </a:p>
          <a:p>
            <a:pPr marL="514350" indent="-514350">
              <a:buFont typeface="Wingdings" pitchFamily="2" charset="2"/>
              <a:buChar char="§"/>
            </a:pPr>
            <a:r>
              <a:rPr lang="sv-SE" sz="3000" dirty="0" smtClean="0">
                <a:solidFill>
                  <a:schemeClr val="bg1">
                    <a:lumMod val="95000"/>
                  </a:schemeClr>
                </a:solidFill>
                <a:latin typeface="Calibri" pitchFamily="34" charset="0"/>
                <a:cs typeface="Calibri" pitchFamily="34" charset="0"/>
              </a:rPr>
              <a:t>Gäller även vid stimulans av något av de </a:t>
            </a:r>
            <a:r>
              <a:rPr lang="sv-SE" sz="3000" b="1" dirty="0" smtClean="0">
                <a:solidFill>
                  <a:schemeClr val="bg1">
                    <a:lumMod val="95000"/>
                  </a:schemeClr>
                </a:solidFill>
                <a:latin typeface="Calibri" pitchFamily="34" charset="0"/>
                <a:cs typeface="Calibri" pitchFamily="34" charset="0"/>
              </a:rPr>
              <a:t>fem sinnena</a:t>
            </a:r>
            <a:r>
              <a:rPr lang="sv-SE" sz="3000" dirty="0" smtClean="0">
                <a:solidFill>
                  <a:schemeClr val="bg1">
                    <a:lumMod val="95000"/>
                  </a:schemeClr>
                </a:solidFill>
                <a:latin typeface="Calibri" pitchFamily="34" charset="0"/>
                <a:cs typeface="Calibri" pitchFamily="34" charset="0"/>
              </a:rPr>
              <a:t>.</a:t>
            </a:r>
          </a:p>
        </p:txBody>
      </p:sp>
      <p:sp>
        <p:nvSpPr>
          <p:cNvPr id="4" name="textruta 3"/>
          <p:cNvSpPr txBox="1"/>
          <p:nvPr/>
        </p:nvSpPr>
        <p:spPr>
          <a:xfrm>
            <a:off x="142844" y="428604"/>
            <a:ext cx="2286016" cy="923330"/>
          </a:xfrm>
          <a:prstGeom prst="rect">
            <a:avLst/>
          </a:prstGeom>
          <a:noFill/>
        </p:spPr>
        <p:txBody>
          <a:bodyPr wrap="square" rtlCol="0">
            <a:spAutoFit/>
          </a:bodyPr>
          <a:lstStyle/>
          <a:p>
            <a:endParaRPr lang="sv-SE" dirty="0" smtClean="0"/>
          </a:p>
          <a:p>
            <a:endParaRPr lang="sv-SE" dirty="0" smtClean="0"/>
          </a:p>
          <a:p>
            <a:endParaRPr lang="sv-S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rodigt">
  <a:themeElements>
    <a:clrScheme name="Frodig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rodig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rodig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9455</TotalTime>
  <Words>4126</Words>
  <Application>Microsoft Office PowerPoint</Application>
  <PresentationFormat>Bildspel på skärmen (4:3)</PresentationFormat>
  <Paragraphs>339</Paragraphs>
  <Slides>16</Slides>
  <Notes>16</Notes>
  <HiddenSlides>0</HiddenSlides>
  <MMClips>0</MMClips>
  <ScaleCrop>false</ScaleCrop>
  <HeadingPairs>
    <vt:vector size="4" baseType="variant">
      <vt:variant>
        <vt:lpstr>Tema</vt:lpstr>
      </vt:variant>
      <vt:variant>
        <vt:i4>1</vt:i4>
      </vt:variant>
      <vt:variant>
        <vt:lpstr>Bildrubriker</vt:lpstr>
      </vt:variant>
      <vt:variant>
        <vt:i4>16</vt:i4>
      </vt:variant>
    </vt:vector>
  </HeadingPairs>
  <TitlesOfParts>
    <vt:vector size="17" baseType="lpstr">
      <vt:lpstr>Frodigt</vt:lpstr>
      <vt:lpstr> Tankarnas påverkan</vt:lpstr>
      <vt:lpstr> Tankarnas påverkan</vt:lpstr>
      <vt:lpstr>Vad får dina tankar dig att känna?</vt:lpstr>
      <vt:lpstr>Varje tanke som uppstår, genererar en känsla i kroppen!</vt:lpstr>
      <vt:lpstr>Vad får du för känsla av denna bild?</vt:lpstr>
      <vt:lpstr>Kortfattat om Hjärnans evolution</vt:lpstr>
      <vt:lpstr>Nutidens påverkan av gammalt  program</vt:lpstr>
      <vt:lpstr>Lidandet av att vara sysslolös</vt:lpstr>
      <vt:lpstr>Sammanfattning :</vt:lpstr>
      <vt:lpstr>Sammanfattning :</vt:lpstr>
      <vt:lpstr>Stressreduktion:</vt:lpstr>
      <vt:lpstr>Stressreduktion:</vt:lpstr>
      <vt:lpstr> frågor?</vt:lpstr>
      <vt:lpstr> ”Din värsta fiende kan inte skada dig så mycket som dina egna tankar.”</vt:lpstr>
      <vt:lpstr> Tack för visat intresse!</vt:lpstr>
      <vt:lpstr>Tankar kopplade till framtiden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Stärk ditt  stressförsvar</dc:title>
  <dc:creator>Magnus</dc:creator>
  <cp:lastModifiedBy>Magnus</cp:lastModifiedBy>
  <cp:revision>1066</cp:revision>
  <dcterms:created xsi:type="dcterms:W3CDTF">2019-08-07T20:59:36Z</dcterms:created>
  <dcterms:modified xsi:type="dcterms:W3CDTF">2023-02-22T11:47:36Z</dcterms:modified>
</cp:coreProperties>
</file>